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4"/>
  </p:notesMasterIdLst>
  <p:sldIdLst>
    <p:sldId id="256" r:id="rId2"/>
    <p:sldId id="502" r:id="rId3"/>
    <p:sldId id="503" r:id="rId4"/>
    <p:sldId id="504" r:id="rId5"/>
    <p:sldId id="498" r:id="rId6"/>
    <p:sldId id="472" r:id="rId7"/>
    <p:sldId id="496" r:id="rId8"/>
    <p:sldId id="512" r:id="rId9"/>
    <p:sldId id="511" r:id="rId10"/>
    <p:sldId id="484" r:id="rId11"/>
    <p:sldId id="485" r:id="rId12"/>
    <p:sldId id="486" r:id="rId13"/>
    <p:sldId id="487" r:id="rId14"/>
    <p:sldId id="488" r:id="rId15"/>
    <p:sldId id="489" r:id="rId16"/>
    <p:sldId id="479" r:id="rId17"/>
    <p:sldId id="510" r:id="rId18"/>
    <p:sldId id="513" r:id="rId19"/>
    <p:sldId id="507" r:id="rId20"/>
    <p:sldId id="514" r:id="rId21"/>
    <p:sldId id="508" r:id="rId22"/>
    <p:sldId id="390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75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79689D-133B-468A-BC4F-9CEC1D37F3D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E97AF8-2738-4391-B133-955EB6E23B59}">
      <dgm:prSet phldrT="[Text]"/>
      <dgm:spPr/>
      <dgm:t>
        <a:bodyPr/>
        <a:lstStyle/>
        <a:p>
          <a:r>
            <a:rPr lang="ru-RU" dirty="0" smtClean="0"/>
            <a:t>Психопрофилактика</a:t>
          </a:r>
          <a:endParaRPr lang="ru-RU" dirty="0"/>
        </a:p>
      </dgm:t>
    </dgm:pt>
    <dgm:pt modelId="{0DC6732A-3E0B-4CA6-A551-573CA6F9D3FA}" type="parTrans" cxnId="{F3A7B84F-8147-4006-9D69-C8080ED46268}">
      <dgm:prSet/>
      <dgm:spPr/>
      <dgm:t>
        <a:bodyPr/>
        <a:lstStyle/>
        <a:p>
          <a:endParaRPr lang="ru-RU"/>
        </a:p>
      </dgm:t>
    </dgm:pt>
    <dgm:pt modelId="{D280E15E-2A61-4E54-AED3-96A4139059BA}" type="sibTrans" cxnId="{F3A7B84F-8147-4006-9D69-C8080ED46268}">
      <dgm:prSet/>
      <dgm:spPr/>
      <dgm:t>
        <a:bodyPr/>
        <a:lstStyle/>
        <a:p>
          <a:endParaRPr lang="ru-RU"/>
        </a:p>
      </dgm:t>
    </dgm:pt>
    <dgm:pt modelId="{736A3C66-576E-4736-AED7-C4BA4E639CFF}">
      <dgm:prSet phldrT="[Text]"/>
      <dgm:spPr/>
      <dgm:t>
        <a:bodyPr/>
        <a:lstStyle/>
        <a:p>
          <a:r>
            <a:rPr lang="ru-RU" dirty="0" smtClean="0"/>
            <a:t>Психодиагностика</a:t>
          </a:r>
          <a:endParaRPr lang="ru-RU" dirty="0"/>
        </a:p>
      </dgm:t>
    </dgm:pt>
    <dgm:pt modelId="{D7D11FC9-609A-4EEE-A553-C8F228D9E303}" type="parTrans" cxnId="{7938CD4B-898D-4F8B-AB57-6CD8C48FAAD6}">
      <dgm:prSet/>
      <dgm:spPr/>
      <dgm:t>
        <a:bodyPr/>
        <a:lstStyle/>
        <a:p>
          <a:endParaRPr lang="ru-RU"/>
        </a:p>
      </dgm:t>
    </dgm:pt>
    <dgm:pt modelId="{C569907E-269D-45F0-A435-02E2670B7A76}" type="sibTrans" cxnId="{7938CD4B-898D-4F8B-AB57-6CD8C48FAAD6}">
      <dgm:prSet/>
      <dgm:spPr/>
      <dgm:t>
        <a:bodyPr/>
        <a:lstStyle/>
        <a:p>
          <a:endParaRPr lang="ru-RU"/>
        </a:p>
      </dgm:t>
    </dgm:pt>
    <dgm:pt modelId="{7E1F16B7-476C-413B-A789-41E764A4A3EC}">
      <dgm:prSet phldrT="[Text]"/>
      <dgm:spPr/>
      <dgm:t>
        <a:bodyPr/>
        <a:lstStyle/>
        <a:p>
          <a:r>
            <a:rPr lang="ru-RU" dirty="0" smtClean="0"/>
            <a:t>Развивающая и коррекционная работа</a:t>
          </a:r>
          <a:endParaRPr lang="ru-RU" dirty="0"/>
        </a:p>
      </dgm:t>
    </dgm:pt>
    <dgm:pt modelId="{971976CA-B5F6-40AB-9EE2-921B99E03531}" type="parTrans" cxnId="{99F9E048-E240-4637-A97D-6A88BF49FD12}">
      <dgm:prSet/>
      <dgm:spPr/>
      <dgm:t>
        <a:bodyPr/>
        <a:lstStyle/>
        <a:p>
          <a:endParaRPr lang="ru-RU"/>
        </a:p>
      </dgm:t>
    </dgm:pt>
    <dgm:pt modelId="{3B84D532-A93F-4DA3-91E2-6E84E7F90BC5}" type="sibTrans" cxnId="{99F9E048-E240-4637-A97D-6A88BF49FD12}">
      <dgm:prSet/>
      <dgm:spPr/>
      <dgm:t>
        <a:bodyPr/>
        <a:lstStyle/>
        <a:p>
          <a:endParaRPr lang="ru-RU"/>
        </a:p>
      </dgm:t>
    </dgm:pt>
    <dgm:pt modelId="{BDEFCDBA-FABD-4079-B876-C2FC3DF067BE}">
      <dgm:prSet phldrT="[Text]"/>
      <dgm:spPr/>
      <dgm:t>
        <a:bodyPr/>
        <a:lstStyle/>
        <a:p>
          <a:r>
            <a:rPr lang="ru-RU" dirty="0" smtClean="0"/>
            <a:t>Консультативная работа</a:t>
          </a:r>
          <a:endParaRPr lang="ru-RU" dirty="0"/>
        </a:p>
      </dgm:t>
    </dgm:pt>
    <dgm:pt modelId="{87697F5B-2AE8-4236-B914-0088AAA4DB61}" type="parTrans" cxnId="{AC1BD5E6-D962-401E-8F53-1B6098887516}">
      <dgm:prSet/>
      <dgm:spPr/>
      <dgm:t>
        <a:bodyPr/>
        <a:lstStyle/>
        <a:p>
          <a:endParaRPr lang="ru-RU"/>
        </a:p>
      </dgm:t>
    </dgm:pt>
    <dgm:pt modelId="{D289265A-31FC-4E3D-BF67-0D23C8F9FED0}" type="sibTrans" cxnId="{AC1BD5E6-D962-401E-8F53-1B6098887516}">
      <dgm:prSet/>
      <dgm:spPr/>
      <dgm:t>
        <a:bodyPr/>
        <a:lstStyle/>
        <a:p>
          <a:endParaRPr lang="ru-RU"/>
        </a:p>
      </dgm:t>
    </dgm:pt>
    <dgm:pt modelId="{D7D0E68E-9ECA-4FD1-8896-64447C056FE6}" type="pres">
      <dgm:prSet presAssocID="{1F79689D-133B-468A-BC4F-9CEC1D37F3D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65CE27-5DEE-4554-A721-57B509C15BB2}" type="pres">
      <dgm:prSet presAssocID="{2BE97AF8-2738-4391-B133-955EB6E23B59}" presName="parentLin" presStyleCnt="0"/>
      <dgm:spPr/>
    </dgm:pt>
    <dgm:pt modelId="{AE20B8F6-4445-4DD2-AA19-51D149740565}" type="pres">
      <dgm:prSet presAssocID="{2BE97AF8-2738-4391-B133-955EB6E23B59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0206322B-FF29-4529-88BE-BFC2431CC3C3}" type="pres">
      <dgm:prSet presAssocID="{2BE97AF8-2738-4391-B133-955EB6E23B5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F73544-10DB-4ACB-B940-813776D0B964}" type="pres">
      <dgm:prSet presAssocID="{2BE97AF8-2738-4391-B133-955EB6E23B59}" presName="negativeSpace" presStyleCnt="0"/>
      <dgm:spPr/>
    </dgm:pt>
    <dgm:pt modelId="{50293CE0-57F9-44B0-B626-E49DDAFECFCA}" type="pres">
      <dgm:prSet presAssocID="{2BE97AF8-2738-4391-B133-955EB6E23B59}" presName="childText" presStyleLbl="conFgAcc1" presStyleIdx="0" presStyleCnt="4">
        <dgm:presLayoutVars>
          <dgm:bulletEnabled val="1"/>
        </dgm:presLayoutVars>
      </dgm:prSet>
      <dgm:spPr/>
    </dgm:pt>
    <dgm:pt modelId="{1FDE91B6-8D9B-4E0B-9630-3FAA77964202}" type="pres">
      <dgm:prSet presAssocID="{D280E15E-2A61-4E54-AED3-96A4139059BA}" presName="spaceBetweenRectangles" presStyleCnt="0"/>
      <dgm:spPr/>
    </dgm:pt>
    <dgm:pt modelId="{B591E07E-91F4-4DEA-9B6A-B949DFEF57EA}" type="pres">
      <dgm:prSet presAssocID="{736A3C66-576E-4736-AED7-C4BA4E639CFF}" presName="parentLin" presStyleCnt="0"/>
      <dgm:spPr/>
    </dgm:pt>
    <dgm:pt modelId="{B50BADF8-6EF5-4B22-B29D-F09432136FD6}" type="pres">
      <dgm:prSet presAssocID="{736A3C66-576E-4736-AED7-C4BA4E639CFF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692FCD2C-5F2D-4CCE-B421-FF4DD4CD7FEF}" type="pres">
      <dgm:prSet presAssocID="{736A3C66-576E-4736-AED7-C4BA4E639CFF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2508A4-B541-453E-BEDE-1203D782ADED}" type="pres">
      <dgm:prSet presAssocID="{736A3C66-576E-4736-AED7-C4BA4E639CFF}" presName="negativeSpace" presStyleCnt="0"/>
      <dgm:spPr/>
    </dgm:pt>
    <dgm:pt modelId="{097F0ACC-5E3F-4E2F-89DE-394115EE695C}" type="pres">
      <dgm:prSet presAssocID="{736A3C66-576E-4736-AED7-C4BA4E639CFF}" presName="childText" presStyleLbl="conFgAcc1" presStyleIdx="1" presStyleCnt="4">
        <dgm:presLayoutVars>
          <dgm:bulletEnabled val="1"/>
        </dgm:presLayoutVars>
      </dgm:prSet>
      <dgm:spPr/>
    </dgm:pt>
    <dgm:pt modelId="{C14B7044-D5E4-4EEC-8670-E7037C8461E8}" type="pres">
      <dgm:prSet presAssocID="{C569907E-269D-45F0-A435-02E2670B7A76}" presName="spaceBetweenRectangles" presStyleCnt="0"/>
      <dgm:spPr/>
    </dgm:pt>
    <dgm:pt modelId="{CC2FF600-F759-460E-95BC-B97C08C228B7}" type="pres">
      <dgm:prSet presAssocID="{7E1F16B7-476C-413B-A789-41E764A4A3EC}" presName="parentLin" presStyleCnt="0"/>
      <dgm:spPr/>
    </dgm:pt>
    <dgm:pt modelId="{F19F55CD-B964-4EDC-BDD7-C0E450626366}" type="pres">
      <dgm:prSet presAssocID="{7E1F16B7-476C-413B-A789-41E764A4A3EC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21F267E8-1144-4AF7-AF5C-9CED7BC5C433}" type="pres">
      <dgm:prSet presAssocID="{7E1F16B7-476C-413B-A789-41E764A4A3EC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048139-A836-4F86-903B-932CD0DEA2BA}" type="pres">
      <dgm:prSet presAssocID="{7E1F16B7-476C-413B-A789-41E764A4A3EC}" presName="negativeSpace" presStyleCnt="0"/>
      <dgm:spPr/>
    </dgm:pt>
    <dgm:pt modelId="{1F264EBB-C4C8-4E72-BEE1-ADE8FF082EC3}" type="pres">
      <dgm:prSet presAssocID="{7E1F16B7-476C-413B-A789-41E764A4A3EC}" presName="childText" presStyleLbl="conFgAcc1" presStyleIdx="2" presStyleCnt="4">
        <dgm:presLayoutVars>
          <dgm:bulletEnabled val="1"/>
        </dgm:presLayoutVars>
      </dgm:prSet>
      <dgm:spPr/>
    </dgm:pt>
    <dgm:pt modelId="{3A962B59-0AB1-4FD1-9309-2ACA804D790A}" type="pres">
      <dgm:prSet presAssocID="{3B84D532-A93F-4DA3-91E2-6E84E7F90BC5}" presName="spaceBetweenRectangles" presStyleCnt="0"/>
      <dgm:spPr/>
    </dgm:pt>
    <dgm:pt modelId="{D159D19E-1102-49DF-9252-DCF0705885A4}" type="pres">
      <dgm:prSet presAssocID="{BDEFCDBA-FABD-4079-B876-C2FC3DF067BE}" presName="parentLin" presStyleCnt="0"/>
      <dgm:spPr/>
    </dgm:pt>
    <dgm:pt modelId="{117D56B2-B71D-40BE-88DA-13C5DDC66E1C}" type="pres">
      <dgm:prSet presAssocID="{BDEFCDBA-FABD-4079-B876-C2FC3DF067BE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1E1D506D-1122-4BAE-A036-77063ACEA351}" type="pres">
      <dgm:prSet presAssocID="{BDEFCDBA-FABD-4079-B876-C2FC3DF067BE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19CA1A-459C-4C48-864E-BBE2BCE1A712}" type="pres">
      <dgm:prSet presAssocID="{BDEFCDBA-FABD-4079-B876-C2FC3DF067BE}" presName="negativeSpace" presStyleCnt="0"/>
      <dgm:spPr/>
    </dgm:pt>
    <dgm:pt modelId="{C360B62E-D33D-41B4-883A-DF66793118AD}" type="pres">
      <dgm:prSet presAssocID="{BDEFCDBA-FABD-4079-B876-C2FC3DF067BE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CEE526A-6063-4CA5-98A6-85B424C8BBC4}" type="presOf" srcId="{736A3C66-576E-4736-AED7-C4BA4E639CFF}" destId="{692FCD2C-5F2D-4CCE-B421-FF4DD4CD7FEF}" srcOrd="1" destOrd="0" presId="urn:microsoft.com/office/officeart/2005/8/layout/list1"/>
    <dgm:cxn modelId="{64693C3B-AB8F-4685-A1E5-3F83F8B902A7}" type="presOf" srcId="{7E1F16B7-476C-413B-A789-41E764A4A3EC}" destId="{F19F55CD-B964-4EDC-BDD7-C0E450626366}" srcOrd="0" destOrd="0" presId="urn:microsoft.com/office/officeart/2005/8/layout/list1"/>
    <dgm:cxn modelId="{DD45CC29-E345-43CA-89F3-351CB2F6DB06}" type="presOf" srcId="{BDEFCDBA-FABD-4079-B876-C2FC3DF067BE}" destId="{117D56B2-B71D-40BE-88DA-13C5DDC66E1C}" srcOrd="0" destOrd="0" presId="urn:microsoft.com/office/officeart/2005/8/layout/list1"/>
    <dgm:cxn modelId="{51C2B1B7-E0C2-4350-BEB2-16374826104A}" type="presOf" srcId="{1F79689D-133B-468A-BC4F-9CEC1D37F3D0}" destId="{D7D0E68E-9ECA-4FD1-8896-64447C056FE6}" srcOrd="0" destOrd="0" presId="urn:microsoft.com/office/officeart/2005/8/layout/list1"/>
    <dgm:cxn modelId="{99F9E048-E240-4637-A97D-6A88BF49FD12}" srcId="{1F79689D-133B-468A-BC4F-9CEC1D37F3D0}" destId="{7E1F16B7-476C-413B-A789-41E764A4A3EC}" srcOrd="2" destOrd="0" parTransId="{971976CA-B5F6-40AB-9EE2-921B99E03531}" sibTransId="{3B84D532-A93F-4DA3-91E2-6E84E7F90BC5}"/>
    <dgm:cxn modelId="{D6DEA891-6746-4180-B9DC-2C8B80815CE4}" type="presOf" srcId="{2BE97AF8-2738-4391-B133-955EB6E23B59}" destId="{0206322B-FF29-4529-88BE-BFC2431CC3C3}" srcOrd="1" destOrd="0" presId="urn:microsoft.com/office/officeart/2005/8/layout/list1"/>
    <dgm:cxn modelId="{AC1BD5E6-D962-401E-8F53-1B6098887516}" srcId="{1F79689D-133B-468A-BC4F-9CEC1D37F3D0}" destId="{BDEFCDBA-FABD-4079-B876-C2FC3DF067BE}" srcOrd="3" destOrd="0" parTransId="{87697F5B-2AE8-4236-B914-0088AAA4DB61}" sibTransId="{D289265A-31FC-4E3D-BF67-0D23C8F9FED0}"/>
    <dgm:cxn modelId="{21257244-6700-4800-BDEA-BEEA4622A2A2}" type="presOf" srcId="{2BE97AF8-2738-4391-B133-955EB6E23B59}" destId="{AE20B8F6-4445-4DD2-AA19-51D149740565}" srcOrd="0" destOrd="0" presId="urn:microsoft.com/office/officeart/2005/8/layout/list1"/>
    <dgm:cxn modelId="{5060F685-E546-4F44-B4AE-12150C542BBC}" type="presOf" srcId="{BDEFCDBA-FABD-4079-B876-C2FC3DF067BE}" destId="{1E1D506D-1122-4BAE-A036-77063ACEA351}" srcOrd="1" destOrd="0" presId="urn:microsoft.com/office/officeart/2005/8/layout/list1"/>
    <dgm:cxn modelId="{5BE1DED5-928A-44F8-BF1F-9F47FBE86E97}" type="presOf" srcId="{7E1F16B7-476C-413B-A789-41E764A4A3EC}" destId="{21F267E8-1144-4AF7-AF5C-9CED7BC5C433}" srcOrd="1" destOrd="0" presId="urn:microsoft.com/office/officeart/2005/8/layout/list1"/>
    <dgm:cxn modelId="{7938CD4B-898D-4F8B-AB57-6CD8C48FAAD6}" srcId="{1F79689D-133B-468A-BC4F-9CEC1D37F3D0}" destId="{736A3C66-576E-4736-AED7-C4BA4E639CFF}" srcOrd="1" destOrd="0" parTransId="{D7D11FC9-609A-4EEE-A553-C8F228D9E303}" sibTransId="{C569907E-269D-45F0-A435-02E2670B7A76}"/>
    <dgm:cxn modelId="{D06460E0-874C-468E-A525-3A3D4666FAD2}" type="presOf" srcId="{736A3C66-576E-4736-AED7-C4BA4E639CFF}" destId="{B50BADF8-6EF5-4B22-B29D-F09432136FD6}" srcOrd="0" destOrd="0" presId="urn:microsoft.com/office/officeart/2005/8/layout/list1"/>
    <dgm:cxn modelId="{F3A7B84F-8147-4006-9D69-C8080ED46268}" srcId="{1F79689D-133B-468A-BC4F-9CEC1D37F3D0}" destId="{2BE97AF8-2738-4391-B133-955EB6E23B59}" srcOrd="0" destOrd="0" parTransId="{0DC6732A-3E0B-4CA6-A551-573CA6F9D3FA}" sibTransId="{D280E15E-2A61-4E54-AED3-96A4139059BA}"/>
    <dgm:cxn modelId="{716372C3-3DC6-4699-B192-C52B46B4ED8C}" type="presParOf" srcId="{D7D0E68E-9ECA-4FD1-8896-64447C056FE6}" destId="{0B65CE27-5DEE-4554-A721-57B509C15BB2}" srcOrd="0" destOrd="0" presId="urn:microsoft.com/office/officeart/2005/8/layout/list1"/>
    <dgm:cxn modelId="{CE60D773-D6FB-4CB1-807D-2E57FC8F4AD9}" type="presParOf" srcId="{0B65CE27-5DEE-4554-A721-57B509C15BB2}" destId="{AE20B8F6-4445-4DD2-AA19-51D149740565}" srcOrd="0" destOrd="0" presId="urn:microsoft.com/office/officeart/2005/8/layout/list1"/>
    <dgm:cxn modelId="{0A4D7071-592C-4D97-BCC3-8E87FBEEC9D9}" type="presParOf" srcId="{0B65CE27-5DEE-4554-A721-57B509C15BB2}" destId="{0206322B-FF29-4529-88BE-BFC2431CC3C3}" srcOrd="1" destOrd="0" presId="urn:microsoft.com/office/officeart/2005/8/layout/list1"/>
    <dgm:cxn modelId="{C9C7CFA6-3AE8-4C04-9C41-FB307B769A01}" type="presParOf" srcId="{D7D0E68E-9ECA-4FD1-8896-64447C056FE6}" destId="{B0F73544-10DB-4ACB-B940-813776D0B964}" srcOrd="1" destOrd="0" presId="urn:microsoft.com/office/officeart/2005/8/layout/list1"/>
    <dgm:cxn modelId="{193885AB-765C-4BD4-B3A1-E5EF9FC95C87}" type="presParOf" srcId="{D7D0E68E-9ECA-4FD1-8896-64447C056FE6}" destId="{50293CE0-57F9-44B0-B626-E49DDAFECFCA}" srcOrd="2" destOrd="0" presId="urn:microsoft.com/office/officeart/2005/8/layout/list1"/>
    <dgm:cxn modelId="{AB54FA26-2764-4BF2-AD60-98DF3FB05D4B}" type="presParOf" srcId="{D7D0E68E-9ECA-4FD1-8896-64447C056FE6}" destId="{1FDE91B6-8D9B-4E0B-9630-3FAA77964202}" srcOrd="3" destOrd="0" presId="urn:microsoft.com/office/officeart/2005/8/layout/list1"/>
    <dgm:cxn modelId="{2DC2ABA9-3D79-4BFB-A88E-BD559A88086F}" type="presParOf" srcId="{D7D0E68E-9ECA-4FD1-8896-64447C056FE6}" destId="{B591E07E-91F4-4DEA-9B6A-B949DFEF57EA}" srcOrd="4" destOrd="0" presId="urn:microsoft.com/office/officeart/2005/8/layout/list1"/>
    <dgm:cxn modelId="{39700262-888E-4DA9-9E85-6737E981149F}" type="presParOf" srcId="{B591E07E-91F4-4DEA-9B6A-B949DFEF57EA}" destId="{B50BADF8-6EF5-4B22-B29D-F09432136FD6}" srcOrd="0" destOrd="0" presId="urn:microsoft.com/office/officeart/2005/8/layout/list1"/>
    <dgm:cxn modelId="{FE3D7D86-E1A2-4935-BD5F-203F802340B0}" type="presParOf" srcId="{B591E07E-91F4-4DEA-9B6A-B949DFEF57EA}" destId="{692FCD2C-5F2D-4CCE-B421-FF4DD4CD7FEF}" srcOrd="1" destOrd="0" presId="urn:microsoft.com/office/officeart/2005/8/layout/list1"/>
    <dgm:cxn modelId="{4BF68301-1FCB-4B6F-844F-2ED6FA47E6D6}" type="presParOf" srcId="{D7D0E68E-9ECA-4FD1-8896-64447C056FE6}" destId="{2E2508A4-B541-453E-BEDE-1203D782ADED}" srcOrd="5" destOrd="0" presId="urn:microsoft.com/office/officeart/2005/8/layout/list1"/>
    <dgm:cxn modelId="{326D4E83-6759-49A3-93BC-DC14DE8FF764}" type="presParOf" srcId="{D7D0E68E-9ECA-4FD1-8896-64447C056FE6}" destId="{097F0ACC-5E3F-4E2F-89DE-394115EE695C}" srcOrd="6" destOrd="0" presId="urn:microsoft.com/office/officeart/2005/8/layout/list1"/>
    <dgm:cxn modelId="{B0FC72EF-512B-4EC7-81BA-49F693CFE319}" type="presParOf" srcId="{D7D0E68E-9ECA-4FD1-8896-64447C056FE6}" destId="{C14B7044-D5E4-4EEC-8670-E7037C8461E8}" srcOrd="7" destOrd="0" presId="urn:microsoft.com/office/officeart/2005/8/layout/list1"/>
    <dgm:cxn modelId="{00022FF3-AE85-4992-9EC8-9B491F63F8DD}" type="presParOf" srcId="{D7D0E68E-9ECA-4FD1-8896-64447C056FE6}" destId="{CC2FF600-F759-460E-95BC-B97C08C228B7}" srcOrd="8" destOrd="0" presId="urn:microsoft.com/office/officeart/2005/8/layout/list1"/>
    <dgm:cxn modelId="{F5380BF6-81F4-4A69-98BF-53111A62C8A1}" type="presParOf" srcId="{CC2FF600-F759-460E-95BC-B97C08C228B7}" destId="{F19F55CD-B964-4EDC-BDD7-C0E450626366}" srcOrd="0" destOrd="0" presId="urn:microsoft.com/office/officeart/2005/8/layout/list1"/>
    <dgm:cxn modelId="{09AFD7C5-AC48-4335-A1FA-451BB50C460C}" type="presParOf" srcId="{CC2FF600-F759-460E-95BC-B97C08C228B7}" destId="{21F267E8-1144-4AF7-AF5C-9CED7BC5C433}" srcOrd="1" destOrd="0" presId="urn:microsoft.com/office/officeart/2005/8/layout/list1"/>
    <dgm:cxn modelId="{A1C3B164-4C22-458E-BF7E-BBBE91C214CB}" type="presParOf" srcId="{D7D0E68E-9ECA-4FD1-8896-64447C056FE6}" destId="{03048139-A836-4F86-903B-932CD0DEA2BA}" srcOrd="9" destOrd="0" presId="urn:microsoft.com/office/officeart/2005/8/layout/list1"/>
    <dgm:cxn modelId="{41F4F548-88E8-49B9-AA7B-6144CEBE8331}" type="presParOf" srcId="{D7D0E68E-9ECA-4FD1-8896-64447C056FE6}" destId="{1F264EBB-C4C8-4E72-BEE1-ADE8FF082EC3}" srcOrd="10" destOrd="0" presId="urn:microsoft.com/office/officeart/2005/8/layout/list1"/>
    <dgm:cxn modelId="{D6571143-2F9B-46A5-A924-E39021ECEC3A}" type="presParOf" srcId="{D7D0E68E-9ECA-4FD1-8896-64447C056FE6}" destId="{3A962B59-0AB1-4FD1-9309-2ACA804D790A}" srcOrd="11" destOrd="0" presId="urn:microsoft.com/office/officeart/2005/8/layout/list1"/>
    <dgm:cxn modelId="{8AB36B8C-6271-4261-B20C-DCB96BB42503}" type="presParOf" srcId="{D7D0E68E-9ECA-4FD1-8896-64447C056FE6}" destId="{D159D19E-1102-49DF-9252-DCF0705885A4}" srcOrd="12" destOrd="0" presId="urn:microsoft.com/office/officeart/2005/8/layout/list1"/>
    <dgm:cxn modelId="{DB831BB7-524A-4B1C-86B8-687AE8BE6681}" type="presParOf" srcId="{D159D19E-1102-49DF-9252-DCF0705885A4}" destId="{117D56B2-B71D-40BE-88DA-13C5DDC66E1C}" srcOrd="0" destOrd="0" presId="urn:microsoft.com/office/officeart/2005/8/layout/list1"/>
    <dgm:cxn modelId="{2F1776D6-13D6-40C2-9A5C-EED57C71F915}" type="presParOf" srcId="{D159D19E-1102-49DF-9252-DCF0705885A4}" destId="{1E1D506D-1122-4BAE-A036-77063ACEA351}" srcOrd="1" destOrd="0" presId="urn:microsoft.com/office/officeart/2005/8/layout/list1"/>
    <dgm:cxn modelId="{DCDB9CFC-7130-46F9-A1E1-A53ADBF48C5D}" type="presParOf" srcId="{D7D0E68E-9ECA-4FD1-8896-64447C056FE6}" destId="{7319CA1A-459C-4C48-864E-BBE2BCE1A712}" srcOrd="13" destOrd="0" presId="urn:microsoft.com/office/officeart/2005/8/layout/list1"/>
    <dgm:cxn modelId="{7251AB98-A58C-4E32-A2AE-BEFF4170E88F}" type="presParOf" srcId="{D7D0E68E-9ECA-4FD1-8896-64447C056FE6}" destId="{C360B62E-D33D-41B4-883A-DF66793118AD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AAE01B-52B2-42A4-BF35-F9535535AA03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F6AABB-CA5D-4FD9-959E-19AF48DC3C76}">
      <dgm:prSet phldrT="[Текст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bg1"/>
              </a:solidFill>
              <a:latin typeface="Franklin Gothic Medium" pitchFamily="34" charset="0"/>
            </a:rPr>
            <a:t>ШКОЛЬНЫЙ ПСИХОЛОГ</a:t>
          </a:r>
          <a:endParaRPr lang="ru-RU" sz="1800" b="1" dirty="0">
            <a:solidFill>
              <a:schemeClr val="bg1"/>
            </a:solidFill>
            <a:latin typeface="Franklin Gothic Medium" pitchFamily="34" charset="0"/>
          </a:endParaRPr>
        </a:p>
      </dgm:t>
    </dgm:pt>
    <dgm:pt modelId="{38A0FF78-5270-458C-A316-141816E102D5}" type="parTrans" cxnId="{5FE1D3F6-09EF-4F39-8F6E-3EC4A69C0936}">
      <dgm:prSet/>
      <dgm:spPr/>
      <dgm:t>
        <a:bodyPr/>
        <a:lstStyle/>
        <a:p>
          <a:endParaRPr lang="ru-RU"/>
        </a:p>
      </dgm:t>
    </dgm:pt>
    <dgm:pt modelId="{DBF7DFEA-2C9B-489A-A0ED-58106D388609}" type="sibTrans" cxnId="{5FE1D3F6-09EF-4F39-8F6E-3EC4A69C0936}">
      <dgm:prSet/>
      <dgm:spPr/>
      <dgm:t>
        <a:bodyPr/>
        <a:lstStyle/>
        <a:p>
          <a:endParaRPr lang="ru-RU"/>
        </a:p>
      </dgm:t>
    </dgm:pt>
    <dgm:pt modelId="{09738018-919A-4922-BE00-BE688291E673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1600" dirty="0" smtClean="0">
              <a:latin typeface="Franklin Gothic Medium" pitchFamily="34" charset="0"/>
              <a:cs typeface="Times New Roman" pitchFamily="18" charset="0"/>
            </a:rPr>
            <a:t>Своевременное выявление детей «группы риска» и  определение других проблемных «мишеней» в образовательном учреждении </a:t>
          </a:r>
          <a:endParaRPr lang="ru-RU" sz="1600" dirty="0">
            <a:latin typeface="Franklin Gothic Medium" pitchFamily="34" charset="0"/>
          </a:endParaRPr>
        </a:p>
      </dgm:t>
    </dgm:pt>
    <dgm:pt modelId="{73A8666E-B0D9-4D56-94CC-A7B2FACE13F9}" type="parTrans" cxnId="{45EBE3E5-82C8-4E4B-A3F8-65B605EFC34E}">
      <dgm:prSet/>
      <dgm:spPr/>
      <dgm:t>
        <a:bodyPr/>
        <a:lstStyle/>
        <a:p>
          <a:endParaRPr lang="ru-RU"/>
        </a:p>
      </dgm:t>
    </dgm:pt>
    <dgm:pt modelId="{6401AD1A-6DAA-417C-A441-B52AEF3ACC55}" type="sibTrans" cxnId="{45EBE3E5-82C8-4E4B-A3F8-65B605EFC34E}">
      <dgm:prSet/>
      <dgm:spPr/>
      <dgm:t>
        <a:bodyPr/>
        <a:lstStyle/>
        <a:p>
          <a:endParaRPr lang="ru-RU"/>
        </a:p>
      </dgm:t>
    </dgm:pt>
    <dgm:pt modelId="{56562B9D-674D-4085-B592-5509D9C6CCD7}">
      <dgm:prSet phldrT="[Текст]"/>
      <dgm:spPr>
        <a:solidFill>
          <a:schemeClr val="accent4">
            <a:lumMod val="75000"/>
          </a:schemeClr>
        </a:solidFill>
      </dgm:spPr>
      <dgm:t>
        <a:bodyPr/>
        <a:lstStyle/>
        <a:p>
          <a:pPr algn="ctr"/>
          <a:r>
            <a:rPr lang="ru-RU" b="0" dirty="0" smtClean="0">
              <a:latin typeface="Franklin Gothic Medium" pitchFamily="34" charset="0"/>
              <a:cs typeface="Times New Roman" pitchFamily="18" charset="0"/>
            </a:rPr>
            <a:t>Поиск дополнительного ресурса – привлечение специалистов </a:t>
          </a:r>
          <a:r>
            <a:rPr lang="ru-RU" b="0" dirty="0" err="1" smtClean="0">
              <a:latin typeface="Franklin Gothic Medium" pitchFamily="34" charset="0"/>
              <a:cs typeface="Times New Roman" pitchFamily="18" charset="0"/>
            </a:rPr>
            <a:t>ПМСС-Центров</a:t>
          </a:r>
          <a:r>
            <a:rPr lang="ru-RU" b="0" dirty="0" smtClean="0">
              <a:latin typeface="Franklin Gothic Medium" pitchFamily="34" charset="0"/>
              <a:cs typeface="Times New Roman" pitchFamily="18" charset="0"/>
            </a:rPr>
            <a:t> (договор, запрос, выработка плана совместных действий и др.)</a:t>
          </a:r>
          <a:endParaRPr lang="ru-RU" b="0" dirty="0">
            <a:latin typeface="Franklin Gothic Medium" pitchFamily="34" charset="0"/>
          </a:endParaRPr>
        </a:p>
      </dgm:t>
    </dgm:pt>
    <dgm:pt modelId="{88872646-325E-40D7-B14A-133F3859D10A}" type="parTrans" cxnId="{1B7F2FB4-0460-49C3-98F2-AD6FE8B071FC}">
      <dgm:prSet/>
      <dgm:spPr/>
      <dgm:t>
        <a:bodyPr/>
        <a:lstStyle/>
        <a:p>
          <a:endParaRPr lang="ru-RU"/>
        </a:p>
      </dgm:t>
    </dgm:pt>
    <dgm:pt modelId="{B926BB1F-52AF-4320-81DC-9DF66A12AEFC}" type="sibTrans" cxnId="{1B7F2FB4-0460-49C3-98F2-AD6FE8B071FC}">
      <dgm:prSet/>
      <dgm:spPr/>
      <dgm:t>
        <a:bodyPr/>
        <a:lstStyle/>
        <a:p>
          <a:endParaRPr lang="ru-RU"/>
        </a:p>
      </dgm:t>
    </dgm:pt>
    <dgm:pt modelId="{46DF5D2B-E6E6-47CC-9F31-F61E6EB6D199}">
      <dgm:prSet phldrT="[Текст]"/>
      <dgm:spPr>
        <a:solidFill>
          <a:srgbClr val="00B0F0"/>
        </a:solidFill>
      </dgm:spPr>
      <dgm:t>
        <a:bodyPr/>
        <a:lstStyle/>
        <a:p>
          <a:r>
            <a:rPr lang="ru-RU" dirty="0" smtClean="0">
              <a:latin typeface="Franklin Gothic Medium" pitchFamily="34" charset="0"/>
              <a:cs typeface="Times New Roman" pitchFamily="18" charset="0"/>
            </a:rPr>
            <a:t>Осуществление координации и взаимодействия школы с другими образовательными учреждения по вопросам комплексного сопровождения детей, вопросам оказания психолого-педагогической помощи педагогам, консультирования родителей  и др.</a:t>
          </a:r>
          <a:endParaRPr lang="ru-RU" dirty="0">
            <a:latin typeface="Franklin Gothic Medium" pitchFamily="34" charset="0"/>
          </a:endParaRPr>
        </a:p>
      </dgm:t>
    </dgm:pt>
    <dgm:pt modelId="{45989479-CACC-41B3-B40B-AF6F245D83E5}" type="parTrans" cxnId="{5674FEF3-2C55-4E92-B233-FFB0AE99D2AF}">
      <dgm:prSet/>
      <dgm:spPr/>
      <dgm:t>
        <a:bodyPr/>
        <a:lstStyle/>
        <a:p>
          <a:endParaRPr lang="ru-RU"/>
        </a:p>
      </dgm:t>
    </dgm:pt>
    <dgm:pt modelId="{0B91EECF-C8CE-47FF-9AB3-D945960E281B}" type="sibTrans" cxnId="{5674FEF3-2C55-4E92-B233-FFB0AE99D2AF}">
      <dgm:prSet/>
      <dgm:spPr/>
      <dgm:t>
        <a:bodyPr/>
        <a:lstStyle/>
        <a:p>
          <a:endParaRPr lang="ru-RU"/>
        </a:p>
      </dgm:t>
    </dgm:pt>
    <dgm:pt modelId="{16959915-48A3-43CF-ACB0-E66CA3DADC79}">
      <dgm:prSet phldrT="[Текст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dirty="0" smtClean="0">
              <a:latin typeface="Franklin Gothic Medium" pitchFamily="34" charset="0"/>
              <a:cs typeface="Times New Roman" pitchFamily="18" charset="0"/>
            </a:rPr>
            <a:t>Информирование родителей о возможностях получения помощи в </a:t>
          </a:r>
          <a:r>
            <a:rPr lang="ru-RU" dirty="0" err="1" smtClean="0">
              <a:latin typeface="Franklin Gothic Medium" pitchFamily="34" charset="0"/>
              <a:cs typeface="Times New Roman" pitchFamily="18" charset="0"/>
            </a:rPr>
            <a:t>ПМСС-Центрах</a:t>
          </a:r>
          <a:r>
            <a:rPr lang="ru-RU" dirty="0" smtClean="0">
              <a:latin typeface="Franklin Gothic Medium" pitchFamily="34" charset="0"/>
              <a:cs typeface="Times New Roman" pitchFamily="18" charset="0"/>
            </a:rPr>
            <a:t> </a:t>
          </a:r>
          <a:endParaRPr lang="ru-RU" dirty="0">
            <a:latin typeface="Franklin Gothic Medium" pitchFamily="34" charset="0"/>
          </a:endParaRPr>
        </a:p>
      </dgm:t>
    </dgm:pt>
    <dgm:pt modelId="{E33F8144-C533-41F4-BC53-71C86594948E}" type="parTrans" cxnId="{2E3AB360-116F-4077-B4E4-6A6F9F69EAFF}">
      <dgm:prSet/>
      <dgm:spPr/>
      <dgm:t>
        <a:bodyPr/>
        <a:lstStyle/>
        <a:p>
          <a:endParaRPr lang="ru-RU"/>
        </a:p>
      </dgm:t>
    </dgm:pt>
    <dgm:pt modelId="{6E8CE7AE-196A-400F-B2B6-9E414B194C0F}" type="sibTrans" cxnId="{2E3AB360-116F-4077-B4E4-6A6F9F69EAFF}">
      <dgm:prSet/>
      <dgm:spPr/>
      <dgm:t>
        <a:bodyPr/>
        <a:lstStyle/>
        <a:p>
          <a:endParaRPr lang="ru-RU"/>
        </a:p>
      </dgm:t>
    </dgm:pt>
    <dgm:pt modelId="{1552B129-BFA3-4C25-A44B-1CE2C717B3EE}" type="pres">
      <dgm:prSet presAssocID="{A2AAE01B-52B2-42A4-BF35-F9535535AA03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0A0108A-1BF9-42D1-9089-EE6DAF33258C}" type="pres">
      <dgm:prSet presAssocID="{A2AAE01B-52B2-42A4-BF35-F9535535AA03}" presName="matrix" presStyleCnt="0"/>
      <dgm:spPr/>
    </dgm:pt>
    <dgm:pt modelId="{697009D7-1368-4B38-BFDB-45E91DD0AA1E}" type="pres">
      <dgm:prSet presAssocID="{A2AAE01B-52B2-42A4-BF35-F9535535AA03}" presName="tile1" presStyleLbl="node1" presStyleIdx="0" presStyleCnt="4"/>
      <dgm:spPr/>
      <dgm:t>
        <a:bodyPr/>
        <a:lstStyle/>
        <a:p>
          <a:endParaRPr lang="ru-RU"/>
        </a:p>
      </dgm:t>
    </dgm:pt>
    <dgm:pt modelId="{50DF1D87-3EDF-4AE9-B51A-2EE736526EC5}" type="pres">
      <dgm:prSet presAssocID="{A2AAE01B-52B2-42A4-BF35-F9535535AA03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98FF8A-F6F0-4D16-8BE7-A72BFD98F241}" type="pres">
      <dgm:prSet presAssocID="{A2AAE01B-52B2-42A4-BF35-F9535535AA03}" presName="tile2" presStyleLbl="node1" presStyleIdx="1" presStyleCnt="4" custLinFactNeighborY="-1263"/>
      <dgm:spPr/>
      <dgm:t>
        <a:bodyPr/>
        <a:lstStyle/>
        <a:p>
          <a:endParaRPr lang="ru-RU"/>
        </a:p>
      </dgm:t>
    </dgm:pt>
    <dgm:pt modelId="{C7A909B9-1B67-46B7-B53F-691059E3DE19}" type="pres">
      <dgm:prSet presAssocID="{A2AAE01B-52B2-42A4-BF35-F9535535AA03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74C6B4-99EB-4796-BC7B-E0117D50EB2C}" type="pres">
      <dgm:prSet presAssocID="{A2AAE01B-52B2-42A4-BF35-F9535535AA03}" presName="tile3" presStyleLbl="node1" presStyleIdx="2" presStyleCnt="4"/>
      <dgm:spPr/>
      <dgm:t>
        <a:bodyPr/>
        <a:lstStyle/>
        <a:p>
          <a:endParaRPr lang="ru-RU"/>
        </a:p>
      </dgm:t>
    </dgm:pt>
    <dgm:pt modelId="{85D9445F-B13F-44D4-9360-0476378355AF}" type="pres">
      <dgm:prSet presAssocID="{A2AAE01B-52B2-42A4-BF35-F9535535AA03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B21975-9113-4A44-9D48-B1853A984AA9}" type="pres">
      <dgm:prSet presAssocID="{A2AAE01B-52B2-42A4-BF35-F9535535AA03}" presName="tile4" presStyleLbl="node1" presStyleIdx="3" presStyleCnt="4"/>
      <dgm:spPr/>
      <dgm:t>
        <a:bodyPr/>
        <a:lstStyle/>
        <a:p>
          <a:endParaRPr lang="ru-RU"/>
        </a:p>
      </dgm:t>
    </dgm:pt>
    <dgm:pt modelId="{4734FAF5-873B-485A-AC8E-C87BDBC98BC3}" type="pres">
      <dgm:prSet presAssocID="{A2AAE01B-52B2-42A4-BF35-F9535535AA03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88BFF6-FCC9-4866-ACF5-AA4DF8F8D4E1}" type="pres">
      <dgm:prSet presAssocID="{A2AAE01B-52B2-42A4-BF35-F9535535AA03}" presName="centerTile" presStyleLbl="fgShp" presStyleIdx="0" presStyleCnt="1" custLinFactNeighborX="810" custLinFactNeighborY="-352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1F960EE8-8F6D-45B3-90C6-097D05623771}" type="presOf" srcId="{46DF5D2B-E6E6-47CC-9F31-F61E6EB6D199}" destId="{0A74C6B4-99EB-4796-BC7B-E0117D50EB2C}" srcOrd="0" destOrd="0" presId="urn:microsoft.com/office/officeart/2005/8/layout/matrix1"/>
    <dgm:cxn modelId="{5674FEF3-2C55-4E92-B233-FFB0AE99D2AF}" srcId="{8EF6AABB-CA5D-4FD9-959E-19AF48DC3C76}" destId="{46DF5D2B-E6E6-47CC-9F31-F61E6EB6D199}" srcOrd="2" destOrd="0" parTransId="{45989479-CACC-41B3-B40B-AF6F245D83E5}" sibTransId="{0B91EECF-C8CE-47FF-9AB3-D945960E281B}"/>
    <dgm:cxn modelId="{A6823452-1B8D-465E-BBE0-6ECE5FFC9168}" type="presOf" srcId="{09738018-919A-4922-BE00-BE688291E673}" destId="{697009D7-1368-4B38-BFDB-45E91DD0AA1E}" srcOrd="0" destOrd="0" presId="urn:microsoft.com/office/officeart/2005/8/layout/matrix1"/>
    <dgm:cxn modelId="{B969E76D-735B-4222-AB27-A356D3F3A922}" type="presOf" srcId="{16959915-48A3-43CF-ACB0-E66CA3DADC79}" destId="{4734FAF5-873B-485A-AC8E-C87BDBC98BC3}" srcOrd="1" destOrd="0" presId="urn:microsoft.com/office/officeart/2005/8/layout/matrix1"/>
    <dgm:cxn modelId="{B487D93E-BE76-4491-A2C9-45591C31F1FB}" type="presOf" srcId="{16959915-48A3-43CF-ACB0-E66CA3DADC79}" destId="{93B21975-9113-4A44-9D48-B1853A984AA9}" srcOrd="0" destOrd="0" presId="urn:microsoft.com/office/officeart/2005/8/layout/matrix1"/>
    <dgm:cxn modelId="{2E3AB360-116F-4077-B4E4-6A6F9F69EAFF}" srcId="{8EF6AABB-CA5D-4FD9-959E-19AF48DC3C76}" destId="{16959915-48A3-43CF-ACB0-E66CA3DADC79}" srcOrd="3" destOrd="0" parTransId="{E33F8144-C533-41F4-BC53-71C86594948E}" sibTransId="{6E8CE7AE-196A-400F-B2B6-9E414B194C0F}"/>
    <dgm:cxn modelId="{AB35494A-E607-4E7D-BEBE-A3D7C0560EA0}" type="presOf" srcId="{A2AAE01B-52B2-42A4-BF35-F9535535AA03}" destId="{1552B129-BFA3-4C25-A44B-1CE2C717B3EE}" srcOrd="0" destOrd="0" presId="urn:microsoft.com/office/officeart/2005/8/layout/matrix1"/>
    <dgm:cxn modelId="{A5FD0F6A-FFD3-49E0-8C74-8DCF47032CCA}" type="presOf" srcId="{56562B9D-674D-4085-B592-5509D9C6CCD7}" destId="{0798FF8A-F6F0-4D16-8BE7-A72BFD98F241}" srcOrd="0" destOrd="0" presId="urn:microsoft.com/office/officeart/2005/8/layout/matrix1"/>
    <dgm:cxn modelId="{1B7F2FB4-0460-49C3-98F2-AD6FE8B071FC}" srcId="{8EF6AABB-CA5D-4FD9-959E-19AF48DC3C76}" destId="{56562B9D-674D-4085-B592-5509D9C6CCD7}" srcOrd="1" destOrd="0" parTransId="{88872646-325E-40D7-B14A-133F3859D10A}" sibTransId="{B926BB1F-52AF-4320-81DC-9DF66A12AEFC}"/>
    <dgm:cxn modelId="{55E89550-95A5-4B0F-BFF4-DF972B35DE5C}" type="presOf" srcId="{46DF5D2B-E6E6-47CC-9F31-F61E6EB6D199}" destId="{85D9445F-B13F-44D4-9360-0476378355AF}" srcOrd="1" destOrd="0" presId="urn:microsoft.com/office/officeart/2005/8/layout/matrix1"/>
    <dgm:cxn modelId="{45EBE3E5-82C8-4E4B-A3F8-65B605EFC34E}" srcId="{8EF6AABB-CA5D-4FD9-959E-19AF48DC3C76}" destId="{09738018-919A-4922-BE00-BE688291E673}" srcOrd="0" destOrd="0" parTransId="{73A8666E-B0D9-4D56-94CC-A7B2FACE13F9}" sibTransId="{6401AD1A-6DAA-417C-A441-B52AEF3ACC55}"/>
    <dgm:cxn modelId="{5FE1D3F6-09EF-4F39-8F6E-3EC4A69C0936}" srcId="{A2AAE01B-52B2-42A4-BF35-F9535535AA03}" destId="{8EF6AABB-CA5D-4FD9-959E-19AF48DC3C76}" srcOrd="0" destOrd="0" parTransId="{38A0FF78-5270-458C-A316-141816E102D5}" sibTransId="{DBF7DFEA-2C9B-489A-A0ED-58106D388609}"/>
    <dgm:cxn modelId="{4B3B34CE-E030-4BA3-BCF9-CBEF36A53821}" type="presOf" srcId="{8EF6AABB-CA5D-4FD9-959E-19AF48DC3C76}" destId="{0488BFF6-FCC9-4866-ACF5-AA4DF8F8D4E1}" srcOrd="0" destOrd="0" presId="urn:microsoft.com/office/officeart/2005/8/layout/matrix1"/>
    <dgm:cxn modelId="{BCBB6EF6-FB8D-4162-90B2-F4EEB21AA981}" type="presOf" srcId="{56562B9D-674D-4085-B592-5509D9C6CCD7}" destId="{C7A909B9-1B67-46B7-B53F-691059E3DE19}" srcOrd="1" destOrd="0" presId="urn:microsoft.com/office/officeart/2005/8/layout/matrix1"/>
    <dgm:cxn modelId="{24296100-A8EA-4F31-8408-0FB44429D3DB}" type="presOf" srcId="{09738018-919A-4922-BE00-BE688291E673}" destId="{50DF1D87-3EDF-4AE9-B51A-2EE736526EC5}" srcOrd="1" destOrd="0" presId="urn:microsoft.com/office/officeart/2005/8/layout/matrix1"/>
    <dgm:cxn modelId="{9CDD2F5B-F5C5-4AC6-B8E5-3A545CF5CAD8}" type="presParOf" srcId="{1552B129-BFA3-4C25-A44B-1CE2C717B3EE}" destId="{00A0108A-1BF9-42D1-9089-EE6DAF33258C}" srcOrd="0" destOrd="0" presId="urn:microsoft.com/office/officeart/2005/8/layout/matrix1"/>
    <dgm:cxn modelId="{041D14E1-EA38-4763-8C80-5902FDD7E851}" type="presParOf" srcId="{00A0108A-1BF9-42D1-9089-EE6DAF33258C}" destId="{697009D7-1368-4B38-BFDB-45E91DD0AA1E}" srcOrd="0" destOrd="0" presId="urn:microsoft.com/office/officeart/2005/8/layout/matrix1"/>
    <dgm:cxn modelId="{E76AFD94-AB9F-497E-851D-59705294076C}" type="presParOf" srcId="{00A0108A-1BF9-42D1-9089-EE6DAF33258C}" destId="{50DF1D87-3EDF-4AE9-B51A-2EE736526EC5}" srcOrd="1" destOrd="0" presId="urn:microsoft.com/office/officeart/2005/8/layout/matrix1"/>
    <dgm:cxn modelId="{A13FD97F-0215-48A5-9D66-B99F004AAAF7}" type="presParOf" srcId="{00A0108A-1BF9-42D1-9089-EE6DAF33258C}" destId="{0798FF8A-F6F0-4D16-8BE7-A72BFD98F241}" srcOrd="2" destOrd="0" presId="urn:microsoft.com/office/officeart/2005/8/layout/matrix1"/>
    <dgm:cxn modelId="{44E05046-CEE2-4BB7-9777-6FAD2B26A48F}" type="presParOf" srcId="{00A0108A-1BF9-42D1-9089-EE6DAF33258C}" destId="{C7A909B9-1B67-46B7-B53F-691059E3DE19}" srcOrd="3" destOrd="0" presId="urn:microsoft.com/office/officeart/2005/8/layout/matrix1"/>
    <dgm:cxn modelId="{8D31921D-117C-4A8D-A840-ADD7CCC28AFF}" type="presParOf" srcId="{00A0108A-1BF9-42D1-9089-EE6DAF33258C}" destId="{0A74C6B4-99EB-4796-BC7B-E0117D50EB2C}" srcOrd="4" destOrd="0" presId="urn:microsoft.com/office/officeart/2005/8/layout/matrix1"/>
    <dgm:cxn modelId="{B8A45EFC-CC82-494E-88D2-F04A486C5FF0}" type="presParOf" srcId="{00A0108A-1BF9-42D1-9089-EE6DAF33258C}" destId="{85D9445F-B13F-44D4-9360-0476378355AF}" srcOrd="5" destOrd="0" presId="urn:microsoft.com/office/officeart/2005/8/layout/matrix1"/>
    <dgm:cxn modelId="{7DC10071-F37D-4DA1-B828-7716316D5EC5}" type="presParOf" srcId="{00A0108A-1BF9-42D1-9089-EE6DAF33258C}" destId="{93B21975-9113-4A44-9D48-B1853A984AA9}" srcOrd="6" destOrd="0" presId="urn:microsoft.com/office/officeart/2005/8/layout/matrix1"/>
    <dgm:cxn modelId="{2B799632-9BD6-4468-92A9-2CDE2F552B56}" type="presParOf" srcId="{00A0108A-1BF9-42D1-9089-EE6DAF33258C}" destId="{4734FAF5-873B-485A-AC8E-C87BDBC98BC3}" srcOrd="7" destOrd="0" presId="urn:microsoft.com/office/officeart/2005/8/layout/matrix1"/>
    <dgm:cxn modelId="{86ED77DF-02B0-40F6-87DA-AB292BE44669}" type="presParOf" srcId="{1552B129-BFA3-4C25-A44B-1CE2C717B3EE}" destId="{0488BFF6-FCC9-4866-ACF5-AA4DF8F8D4E1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0293CE0-57F9-44B0-B626-E49DDAFECFCA}">
      <dsp:nvSpPr>
        <dsp:cNvPr id="0" name=""/>
        <dsp:cNvSpPr/>
      </dsp:nvSpPr>
      <dsp:spPr>
        <a:xfrm>
          <a:off x="0" y="332233"/>
          <a:ext cx="657341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06322B-FF29-4529-88BE-BFC2431CC3C3}">
      <dsp:nvSpPr>
        <dsp:cNvPr id="0" name=""/>
        <dsp:cNvSpPr/>
      </dsp:nvSpPr>
      <dsp:spPr>
        <a:xfrm>
          <a:off x="328670" y="66553"/>
          <a:ext cx="460139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922" tIns="0" rIns="17392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Психопрофилактика</a:t>
          </a:r>
          <a:endParaRPr lang="ru-RU" sz="1800" kern="1200" dirty="0"/>
        </a:p>
      </dsp:txBody>
      <dsp:txXfrm>
        <a:off x="328670" y="66553"/>
        <a:ext cx="4601391" cy="531360"/>
      </dsp:txXfrm>
    </dsp:sp>
    <dsp:sp modelId="{097F0ACC-5E3F-4E2F-89DE-394115EE695C}">
      <dsp:nvSpPr>
        <dsp:cNvPr id="0" name=""/>
        <dsp:cNvSpPr/>
      </dsp:nvSpPr>
      <dsp:spPr>
        <a:xfrm>
          <a:off x="0" y="1148713"/>
          <a:ext cx="657341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2FCD2C-5F2D-4CCE-B421-FF4DD4CD7FEF}">
      <dsp:nvSpPr>
        <dsp:cNvPr id="0" name=""/>
        <dsp:cNvSpPr/>
      </dsp:nvSpPr>
      <dsp:spPr>
        <a:xfrm>
          <a:off x="328670" y="883033"/>
          <a:ext cx="460139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922" tIns="0" rIns="17392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Психодиагностика</a:t>
          </a:r>
          <a:endParaRPr lang="ru-RU" sz="1800" kern="1200" dirty="0"/>
        </a:p>
      </dsp:txBody>
      <dsp:txXfrm>
        <a:off x="328670" y="883033"/>
        <a:ext cx="4601391" cy="531360"/>
      </dsp:txXfrm>
    </dsp:sp>
    <dsp:sp modelId="{1F264EBB-C4C8-4E72-BEE1-ADE8FF082EC3}">
      <dsp:nvSpPr>
        <dsp:cNvPr id="0" name=""/>
        <dsp:cNvSpPr/>
      </dsp:nvSpPr>
      <dsp:spPr>
        <a:xfrm>
          <a:off x="0" y="1965193"/>
          <a:ext cx="657341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F267E8-1144-4AF7-AF5C-9CED7BC5C433}">
      <dsp:nvSpPr>
        <dsp:cNvPr id="0" name=""/>
        <dsp:cNvSpPr/>
      </dsp:nvSpPr>
      <dsp:spPr>
        <a:xfrm>
          <a:off x="328670" y="1699513"/>
          <a:ext cx="460139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922" tIns="0" rIns="17392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Развивающая и коррекционная работа</a:t>
          </a:r>
          <a:endParaRPr lang="ru-RU" sz="1800" kern="1200" dirty="0"/>
        </a:p>
      </dsp:txBody>
      <dsp:txXfrm>
        <a:off x="328670" y="1699513"/>
        <a:ext cx="4601391" cy="531360"/>
      </dsp:txXfrm>
    </dsp:sp>
    <dsp:sp modelId="{C360B62E-D33D-41B4-883A-DF66793118AD}">
      <dsp:nvSpPr>
        <dsp:cNvPr id="0" name=""/>
        <dsp:cNvSpPr/>
      </dsp:nvSpPr>
      <dsp:spPr>
        <a:xfrm>
          <a:off x="0" y="2781673"/>
          <a:ext cx="657341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1D506D-1122-4BAE-A036-77063ACEA351}">
      <dsp:nvSpPr>
        <dsp:cNvPr id="0" name=""/>
        <dsp:cNvSpPr/>
      </dsp:nvSpPr>
      <dsp:spPr>
        <a:xfrm>
          <a:off x="328670" y="2515993"/>
          <a:ext cx="4601391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922" tIns="0" rIns="17392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Консультативная работа</a:t>
          </a:r>
          <a:endParaRPr lang="ru-RU" sz="1800" kern="1200" dirty="0"/>
        </a:p>
      </dsp:txBody>
      <dsp:txXfrm>
        <a:off x="328670" y="2515993"/>
        <a:ext cx="4601391" cy="5313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7009D7-1368-4B38-BFDB-45E91DD0AA1E}">
      <dsp:nvSpPr>
        <dsp:cNvPr id="0" name=""/>
        <dsp:cNvSpPr/>
      </dsp:nvSpPr>
      <dsp:spPr>
        <a:xfrm rot="16200000">
          <a:off x="789375" y="-789375"/>
          <a:ext cx="2536049" cy="4114800"/>
        </a:xfrm>
        <a:prstGeom prst="round1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Franklin Gothic Medium" pitchFamily="34" charset="0"/>
              <a:cs typeface="Times New Roman" pitchFamily="18" charset="0"/>
            </a:rPr>
            <a:t>Своевременное выявление детей «группы риска» и  определение других проблемных «мишеней» в образовательном учреждении </a:t>
          </a:r>
          <a:endParaRPr lang="ru-RU" sz="1600" kern="1200" dirty="0">
            <a:latin typeface="Franklin Gothic Medium" pitchFamily="34" charset="0"/>
          </a:endParaRPr>
        </a:p>
      </dsp:txBody>
      <dsp:txXfrm rot="16200000">
        <a:off x="1106381" y="-1106381"/>
        <a:ext cx="1902036" cy="4114800"/>
      </dsp:txXfrm>
    </dsp:sp>
    <dsp:sp modelId="{0798FF8A-F6F0-4D16-8BE7-A72BFD98F241}">
      <dsp:nvSpPr>
        <dsp:cNvPr id="0" name=""/>
        <dsp:cNvSpPr/>
      </dsp:nvSpPr>
      <dsp:spPr>
        <a:xfrm>
          <a:off x="4114800" y="0"/>
          <a:ext cx="4114800" cy="2536049"/>
        </a:xfrm>
        <a:prstGeom prst="round1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Franklin Gothic Medium" pitchFamily="34" charset="0"/>
              <a:cs typeface="Times New Roman" pitchFamily="18" charset="0"/>
            </a:rPr>
            <a:t>Поиск дополнительного ресурса – привлечение специалистов </a:t>
          </a:r>
          <a:r>
            <a:rPr lang="ru-RU" sz="1600" b="0" kern="1200" dirty="0" err="1" smtClean="0">
              <a:latin typeface="Franklin Gothic Medium" pitchFamily="34" charset="0"/>
              <a:cs typeface="Times New Roman" pitchFamily="18" charset="0"/>
            </a:rPr>
            <a:t>ПМСС-Центров</a:t>
          </a:r>
          <a:r>
            <a:rPr lang="ru-RU" sz="1600" b="0" kern="1200" dirty="0" smtClean="0">
              <a:latin typeface="Franklin Gothic Medium" pitchFamily="34" charset="0"/>
              <a:cs typeface="Times New Roman" pitchFamily="18" charset="0"/>
            </a:rPr>
            <a:t> (договор, запрос, выработка плана совместных действий и др.)</a:t>
          </a:r>
          <a:endParaRPr lang="ru-RU" sz="1600" b="0" kern="1200" dirty="0">
            <a:latin typeface="Franklin Gothic Medium" pitchFamily="34" charset="0"/>
          </a:endParaRPr>
        </a:p>
      </dsp:txBody>
      <dsp:txXfrm>
        <a:off x="4114800" y="0"/>
        <a:ext cx="4114800" cy="1902036"/>
      </dsp:txXfrm>
    </dsp:sp>
    <dsp:sp modelId="{0A74C6B4-99EB-4796-BC7B-E0117D50EB2C}">
      <dsp:nvSpPr>
        <dsp:cNvPr id="0" name=""/>
        <dsp:cNvSpPr/>
      </dsp:nvSpPr>
      <dsp:spPr>
        <a:xfrm rot="10800000">
          <a:off x="0" y="2536049"/>
          <a:ext cx="4114800" cy="2536049"/>
        </a:xfrm>
        <a:prstGeom prst="round1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Franklin Gothic Medium" pitchFamily="34" charset="0"/>
              <a:cs typeface="Times New Roman" pitchFamily="18" charset="0"/>
            </a:rPr>
            <a:t>Осуществление координации и взаимодействия школы с другими образовательными учреждения по вопросам комплексного сопровождения детей, вопросам оказания психолого-педагогической помощи педагогам, консультирования родителей  и др.</a:t>
          </a:r>
          <a:endParaRPr lang="ru-RU" sz="1600" kern="1200" dirty="0">
            <a:latin typeface="Franklin Gothic Medium" pitchFamily="34" charset="0"/>
          </a:endParaRPr>
        </a:p>
      </dsp:txBody>
      <dsp:txXfrm rot="10800000">
        <a:off x="0" y="3170061"/>
        <a:ext cx="4114800" cy="1902036"/>
      </dsp:txXfrm>
    </dsp:sp>
    <dsp:sp modelId="{93B21975-9113-4A44-9D48-B1853A984AA9}">
      <dsp:nvSpPr>
        <dsp:cNvPr id="0" name=""/>
        <dsp:cNvSpPr/>
      </dsp:nvSpPr>
      <dsp:spPr>
        <a:xfrm rot="5400000">
          <a:off x="4904175" y="1746673"/>
          <a:ext cx="2536049" cy="4114800"/>
        </a:xfrm>
        <a:prstGeom prst="round1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Franklin Gothic Medium" pitchFamily="34" charset="0"/>
              <a:cs typeface="Times New Roman" pitchFamily="18" charset="0"/>
            </a:rPr>
            <a:t>Информирование родителей о возможностях получения помощи в </a:t>
          </a:r>
          <a:r>
            <a:rPr lang="ru-RU" sz="1600" kern="1200" dirty="0" err="1" smtClean="0">
              <a:latin typeface="Franklin Gothic Medium" pitchFamily="34" charset="0"/>
              <a:cs typeface="Times New Roman" pitchFamily="18" charset="0"/>
            </a:rPr>
            <a:t>ПМСС-Центрах</a:t>
          </a:r>
          <a:r>
            <a:rPr lang="ru-RU" sz="1600" kern="1200" dirty="0" smtClean="0">
              <a:latin typeface="Franklin Gothic Medium" pitchFamily="34" charset="0"/>
              <a:cs typeface="Times New Roman" pitchFamily="18" charset="0"/>
            </a:rPr>
            <a:t> </a:t>
          </a:r>
          <a:endParaRPr lang="ru-RU" sz="1600" kern="1200" dirty="0">
            <a:latin typeface="Franklin Gothic Medium" pitchFamily="34" charset="0"/>
          </a:endParaRPr>
        </a:p>
      </dsp:txBody>
      <dsp:txXfrm rot="5400000">
        <a:off x="5221181" y="2063679"/>
        <a:ext cx="1902036" cy="4114800"/>
      </dsp:txXfrm>
    </dsp:sp>
    <dsp:sp modelId="{0488BFF6-FCC9-4866-ACF5-AA4DF8F8D4E1}">
      <dsp:nvSpPr>
        <dsp:cNvPr id="0" name=""/>
        <dsp:cNvSpPr/>
      </dsp:nvSpPr>
      <dsp:spPr>
        <a:xfrm>
          <a:off x="2900357" y="1857389"/>
          <a:ext cx="2468880" cy="1268024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bg1"/>
              </a:solidFill>
              <a:latin typeface="Franklin Gothic Medium" pitchFamily="34" charset="0"/>
            </a:rPr>
            <a:t>ШКОЛЬНЫЙ ПСИХОЛОГ</a:t>
          </a:r>
          <a:endParaRPr lang="ru-RU" sz="1800" b="1" kern="1200" dirty="0">
            <a:solidFill>
              <a:schemeClr val="bg1"/>
            </a:solidFill>
            <a:latin typeface="Franklin Gothic Medium" pitchFamily="34" charset="0"/>
          </a:endParaRPr>
        </a:p>
      </dsp:txBody>
      <dsp:txXfrm>
        <a:off x="2900357" y="1857389"/>
        <a:ext cx="2468880" cy="12680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A1033-81D6-4995-83BA-F199CDF464D5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BE328-DC06-4B36-84E1-092718C7772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934746-5EF4-4499-B7ED-222973BF4B0D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2F0954-1EE2-4263-8B66-B051085616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934746-5EF4-4499-B7ED-222973BF4B0D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2F0954-1EE2-4263-8B66-B05108561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934746-5EF4-4499-B7ED-222973BF4B0D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2F0954-1EE2-4263-8B66-B05108561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934746-5EF4-4499-B7ED-222973BF4B0D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2F0954-1EE2-4263-8B66-B05108561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934746-5EF4-4499-B7ED-222973BF4B0D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2F0954-1EE2-4263-8B66-B051085616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934746-5EF4-4499-B7ED-222973BF4B0D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2F0954-1EE2-4263-8B66-B05108561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934746-5EF4-4499-B7ED-222973BF4B0D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2F0954-1EE2-4263-8B66-B05108561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934746-5EF4-4499-B7ED-222973BF4B0D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2F0954-1EE2-4263-8B66-B05108561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934746-5EF4-4499-B7ED-222973BF4B0D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2F0954-1EE2-4263-8B66-B051085616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934746-5EF4-4499-B7ED-222973BF4B0D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2F0954-1EE2-4263-8B66-B05108561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934746-5EF4-4499-B7ED-222973BF4B0D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2F0954-1EE2-4263-8B66-B051085616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A934746-5EF4-4499-B7ED-222973BF4B0D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82F0954-1EE2-4263-8B66-B051085616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2564904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Служба практической психологии </a:t>
            </a:r>
            <a:br>
              <a:rPr lang="ru-RU" sz="3200" dirty="0" smtClean="0"/>
            </a:br>
            <a:r>
              <a:rPr lang="ru-RU" sz="3200" dirty="0" smtClean="0"/>
              <a:t>в общеобразовательной организации: функции, направления, формы, модели деятельности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4797152"/>
            <a:ext cx="7406640" cy="175260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3000" dirty="0" smtClean="0">
                <a:solidFill>
                  <a:srgbClr val="002060"/>
                </a:solidFill>
                <a:latin typeface="Monotype Corsiva" pitchFamily="66" charset="0"/>
              </a:rPr>
              <a:t>Герасимова В.В., кандидат психологических наук, заведующий кафедрой                                           общей и коррекционной (специальной) психологии ГАОУ  ДПО ИРО РТ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4464"/>
            <a:ext cx="8280920" cy="1075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В настоящее время насчитывается пять основных моделей работы педагога-психолога в ОО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10000"/>
              </a:lnSpc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I модель: 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 педагог - психолог работает на «территории» своего кабинета и ведет консультации </a:t>
            </a:r>
          </a:p>
          <a:p>
            <a:pPr>
              <a:lnSpc>
                <a:spcPct val="110000"/>
              </a:lnSpc>
              <a:buFontTx/>
              <a:buChar char="-"/>
            </a:pPr>
            <a:endParaRPr lang="ru-RU" sz="2400" dirty="0" smtClean="0">
              <a:solidFill>
                <a:srgbClr val="002060"/>
              </a:solidFill>
            </a:endParaRPr>
          </a:p>
          <a:p>
            <a:pPr>
              <a:lnSpc>
                <a:spcPct val="110000"/>
              </a:lnSpc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		Позиция психолога — это позиция «стороннего» специалиста, отстаивающего права и интересы ребенка.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		Основная функция — консультативная (информативная и диспетчерская).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620688"/>
            <a:ext cx="7498080" cy="561662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	</a:t>
            </a:r>
            <a:r>
              <a:rPr lang="ru-RU" sz="2400" b="1" dirty="0" smtClean="0">
                <a:solidFill>
                  <a:srgbClr val="002060"/>
                </a:solidFill>
              </a:rPr>
              <a:t>II модель: </a:t>
            </a:r>
          </a:p>
          <a:p>
            <a:pPr algn="ctr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позиция педагога - психолога — «</a:t>
            </a:r>
            <a:r>
              <a:rPr lang="ru-RU" sz="2400" dirty="0" err="1" smtClean="0">
                <a:solidFill>
                  <a:srgbClr val="002060"/>
                </a:solidFill>
              </a:rPr>
              <a:t>фасилитатор</a:t>
            </a:r>
            <a:r>
              <a:rPr lang="ru-RU" sz="2400" dirty="0" smtClean="0">
                <a:solidFill>
                  <a:srgbClr val="002060"/>
                </a:solidFill>
              </a:rPr>
              <a:t>» («тот, кто облегчает») взаимодействия других участников образовательного процесса. 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К предыдущему функционалу добавляется: 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проведение диагностики учащихся различного возраста по запросам администрации образовательного учреждения, </a:t>
            </a:r>
          </a:p>
          <a:p>
            <a:pPr>
              <a:buFontTx/>
              <a:buChar char="-"/>
            </a:pPr>
            <a:r>
              <a:rPr lang="ru-RU" sz="2400" dirty="0" smtClean="0">
                <a:solidFill>
                  <a:srgbClr val="002060"/>
                </a:solidFill>
              </a:rPr>
              <a:t>посещение занятий по просьбе педагогов с целью выработки рекомендаций по работе с конкретными детьми.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		При высокой квалификации психолог становится главным участников педагогических консилиумов, рассматривающих проблемы успеваемости. 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Основные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</a:rPr>
              <a:t>функции педагога-психолога — диагностическая и консультативная.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620688"/>
            <a:ext cx="7498080" cy="547260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Данные модели предназначены для  ОО , не реализующих экспериментальные или инновационные образовательные программы и имеющих в штатном расписании одну ставку педагога-психолога. 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Деятельность психолога организуется, прежде всего, по запросу и на основании плана, утвержденного администрацией школы. 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Центральным направлением является работа с детьми, имеющими психологические трудности в обучении и развитии. 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Психолог занят работой в ее самых простых формах и преимущественно ориентирован на работу с теми, кому трудно удержаться в рамках общих школьных требований. 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Важным направлением работы психолога в рамках данных моделей является </a:t>
            </a:r>
            <a:r>
              <a:rPr lang="ru-RU" sz="2000" b="1" dirty="0" smtClean="0">
                <a:solidFill>
                  <a:srgbClr val="002060"/>
                </a:solidFill>
              </a:rPr>
              <a:t>диспетчерская деятельность</a:t>
            </a:r>
            <a:r>
              <a:rPr lang="ru-RU" sz="2000" dirty="0" smtClean="0">
                <a:solidFill>
                  <a:srgbClr val="002060"/>
                </a:solidFill>
              </a:rPr>
              <a:t>. 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Психолог должен хорошо представлять себе, к какому специалисту необходимо переадресовать ребенка с данным типом проблемы и где такой специалист имеется.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764704"/>
            <a:ext cx="7498080" cy="59046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III модель: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позиция педагога - психолога — «активное включение», основные функции : диагностическая, коррекционная и профилактическая.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Включает в себя как обязательный компонент проведение обучающих семинаров и тренингов.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		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Педагог - психолог на групповых занятиях с детьми  формирует у них соответствующие их возрасту социальные умения, рассматривает проблемы,  дает им средства, позволяющие успешно справляться с проблемами. Ставит задачи изменения стереотипов поведения, способов и форм организации коммуникации учителя с учениками на эффективные и конструктивные. 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836712"/>
            <a:ext cx="7498080" cy="5616624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IV модель: </a:t>
            </a:r>
          </a:p>
          <a:p>
            <a:pPr algn="ctr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позиция педагога - психолога — «ведущий».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		Модель включает работу с педагогическими установками и позицией педагогических сотрудников и администрации ОО в целях обеспечения комплексного сопровождения образовательного процесса. Функции психолога — диагностическая, коррекционная, профилактическая и просветительская.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Модель включает в себя работу психолога с содержанием и способами профессиональной деятельности педагога. Его целью становится влияние на профессиональное сознание  в направлении формирования целостной педагогической позиции (цели, ценности, задачи, содержание и способы его реализации в конкретных технологиях), а также психологического сопровождения образовательных процессов.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При высокой степени квалификации психолог, работающий в рамках этой модели, становится проводником идей трансформации всех отношений,  идеи уважения чести и достоинства каждого,  развитие личности каждого.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124744"/>
            <a:ext cx="749808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	</a:t>
            </a:r>
            <a:r>
              <a:rPr lang="ru-RU" sz="2400" b="1" dirty="0" smtClean="0">
                <a:solidFill>
                  <a:srgbClr val="002060"/>
                </a:solidFill>
              </a:rPr>
              <a:t>V модель</a:t>
            </a:r>
            <a:r>
              <a:rPr lang="ru-RU" sz="2400" dirty="0" smtClean="0">
                <a:solidFill>
                  <a:srgbClr val="002060"/>
                </a:solidFill>
              </a:rPr>
              <a:t>: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позиция педагога - психолога — «исследователь».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Объектом исследования психолога является образовательный процесс, организуемый в соответствии с целями и задачами развития ребенка, вклада всех участников образовательного процесса в создание условий для его развития. 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Функции психолога — диагностическая, профилактическая, организационно-просветительская. Различные типы практико-ориентированных исследований. 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b="1" dirty="0" smtClean="0"/>
              <a:t>Оценка эффективности деятельности педагога-психолога ОО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>
                <a:solidFill>
                  <a:srgbClr val="002060"/>
                </a:solidFill>
              </a:rPr>
              <a:t>Основные показатели: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Соответствие деятельности педагога-психолога нормативно-правовому обеспечению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Условия для предоставления психологических услуг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Результат предоставления психологических услуг (сопровождения)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200" b="1" dirty="0" smtClean="0"/>
              <a:t>Оценка эффективности деятельности педагога-психолога ОО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47260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Результат предоставления качественных услуг –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Качественные результаты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предоставление адресных рекомендаций получателям услуг по итогам психодиагностики и консультирования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позитивная динамика в обучении, социальной адаптации, развитии школьников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повышение психологической компетентности участников образовательного процесса (педагоги, родители, администрации ОУ);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наличие системы внутреннего контроля качества предоставления услуг: ведение журнала проведения проверок, наличие документов (протоколы </a:t>
            </a:r>
            <a:r>
              <a:rPr lang="ru-RU" dirty="0" err="1" smtClean="0">
                <a:solidFill>
                  <a:srgbClr val="002060"/>
                </a:solidFill>
              </a:rPr>
              <a:t>супервизий</a:t>
            </a:r>
            <a:r>
              <a:rPr lang="ru-RU" dirty="0" smtClean="0">
                <a:solidFill>
                  <a:srgbClr val="002060"/>
                </a:solidFill>
              </a:rPr>
              <a:t> и т.п.), отражающих содержание внутреннего контроля качества услуг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удовлетворение потребностей клиентов: удовлетворенность результатом оказанных услуг, соответствие результата работы специалиста ожиданиям получателей услуг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820472" cy="12954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МЕСТО ШКОЛЬНОГО ПСИХОЛОГА 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СИСТЕМЕ ВЗАИМОДЕЙСТВИЯ «ШКОЛА-ПМСС-ЦЕНТР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4794265"/>
          </a:xfrm>
        </p:spPr>
        <p:txBody>
          <a:bodyPr>
            <a:normAutofit/>
          </a:bodyPr>
          <a:lstStyle/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457200" y="1357298"/>
          <a:ext cx="8229600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332656"/>
            <a:ext cx="7920880" cy="6192688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b="1" dirty="0" smtClean="0">
                <a:solidFill>
                  <a:srgbClr val="002060"/>
                </a:solidFill>
              </a:rPr>
              <a:t>Приоритетные задачи Службы практической психологии образования</a:t>
            </a:r>
          </a:p>
          <a:p>
            <a:pPr algn="ctr"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1) психологическое сопровождение образовательного процесса, проектирование, психологическая экспертиза и психологический мониторинг образовательной среды, а также программ и проектов, обеспечивающих: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</a:rPr>
              <a:t>доступность качественного образования и успешную социализацию для лиц с ограниченными возможностями здоровья;</a:t>
            </a:r>
            <a:endParaRPr lang="ru-RU" sz="2400" dirty="0" smtClean="0">
              <a:solidFill>
                <a:srgbClr val="002060"/>
              </a:solidFill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</a:rPr>
              <a:t>раннее выявление и психолого-педагогическую поддержку одаренных и талантливых обучающихся, включая, в том числе, работу с родителями и педагогами;</a:t>
            </a:r>
            <a:endParaRPr lang="ru-RU" sz="2400" dirty="0" smtClean="0">
              <a:solidFill>
                <a:srgbClr val="002060"/>
              </a:solidFill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</a:rPr>
              <a:t>разработку и сопровождение индивидуальных образовательных траекторий обучающихся, воспитанников, профориентацию, планирование и сопровождение их профессиональной карьеры;</a:t>
            </a:r>
            <a:endParaRPr lang="ru-RU" sz="2400" dirty="0" smtClean="0">
              <a:solidFill>
                <a:srgbClr val="002060"/>
              </a:solidFill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</a:rPr>
              <a:t>воспитание у обучающихся культуры здорового образа жизни и формирование соответствующих поведенческих стереотипов;</a:t>
            </a:r>
            <a:endParaRPr lang="ru-RU" sz="24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</a:rPr>
              <a:t>2) развитие психологической компетентности всех участников образовательного процесса, в том числе:</a:t>
            </a:r>
            <a:endParaRPr lang="ru-RU" sz="1800" dirty="0" smtClean="0">
              <a:solidFill>
                <a:srgbClr val="002060"/>
              </a:solidFill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</a:rPr>
              <a:t>психологическая помощь детям в обучении, личностном и со­циальном самоопределении, выборе про­фессии, обучающая навыкам эффективно­го поведения на рынке труда и т.д.;</a:t>
            </a:r>
            <a:endParaRPr lang="ru-RU" sz="2400" dirty="0" smtClean="0">
              <a:solidFill>
                <a:srgbClr val="002060"/>
              </a:solidFill>
            </a:endParaRPr>
          </a:p>
          <a:p>
            <a:pPr lvl="1"/>
            <a:r>
              <a:rPr lang="ru-RU" dirty="0" smtClean="0">
                <a:solidFill>
                  <a:srgbClr val="002060"/>
                </a:solidFill>
              </a:rPr>
              <a:t>развитие психологической компетентности педагогов и родителей для осуществления </a:t>
            </a:r>
            <a:r>
              <a:rPr lang="ru-RU" dirty="0" err="1" smtClean="0">
                <a:solidFill>
                  <a:srgbClr val="002060"/>
                </a:solidFill>
              </a:rPr>
              <a:t>системно-деятельностного</a:t>
            </a:r>
            <a:r>
              <a:rPr lang="ru-RU" dirty="0" smtClean="0">
                <a:solidFill>
                  <a:srgbClr val="002060"/>
                </a:solidFill>
              </a:rPr>
              <a:t> подхода в образовании и воспитании детей с учетом их возрастного и индивидуального развития путем психологического просвещения, а также оснащения психотехниками, позволяющими решать актуальные задачи развития, воспитания и обучения ребенка.</a:t>
            </a:r>
            <a:endParaRPr lang="ru-RU" sz="2400" dirty="0" smtClean="0">
              <a:solidFill>
                <a:srgbClr val="002060"/>
              </a:solidFill>
            </a:endParaRPr>
          </a:p>
          <a:p>
            <a:endParaRPr lang="ru-RU" sz="1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Педагог-психолог общеобразовательной организации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447800"/>
            <a:ext cx="8244408" cy="4800600"/>
          </a:xfrm>
        </p:spPr>
        <p:txBody>
          <a:bodyPr>
            <a:normAutofit fontScale="85000" lnSpcReduction="20000"/>
          </a:bodyPr>
          <a:lstStyle/>
          <a:p>
            <a:r>
              <a:rPr lang="ru-RU" sz="2800" dirty="0" smtClean="0">
                <a:solidFill>
                  <a:srgbClr val="000066"/>
                </a:solidFill>
              </a:rPr>
              <a:t>В общеобразовательных организациях Татарстана  работает </a:t>
            </a:r>
            <a:r>
              <a:rPr lang="ru-RU" sz="2800" b="1" dirty="0" smtClean="0">
                <a:solidFill>
                  <a:srgbClr val="000066"/>
                </a:solidFill>
              </a:rPr>
              <a:t>416 педагогов-психологов </a:t>
            </a:r>
            <a:r>
              <a:rPr lang="ru-RU" sz="2000" i="1" dirty="0" smtClean="0">
                <a:solidFill>
                  <a:srgbClr val="000066"/>
                </a:solidFill>
              </a:rPr>
              <a:t>по данным мониторинга </a:t>
            </a:r>
            <a:r>
              <a:rPr lang="ru-RU" sz="2000" i="1" dirty="0" err="1" smtClean="0">
                <a:solidFill>
                  <a:srgbClr val="000066"/>
                </a:solidFill>
              </a:rPr>
              <a:t>наркоситуации</a:t>
            </a:r>
            <a:r>
              <a:rPr lang="ru-RU" sz="2000" i="1" dirty="0" smtClean="0">
                <a:solidFill>
                  <a:srgbClr val="000066"/>
                </a:solidFill>
              </a:rPr>
              <a:t> в РТ  2014 г.</a:t>
            </a:r>
          </a:p>
          <a:p>
            <a:r>
              <a:rPr lang="ru-RU" sz="2800" dirty="0" smtClean="0">
                <a:solidFill>
                  <a:srgbClr val="000066"/>
                </a:solidFill>
              </a:rPr>
              <a:t>Ставка педагога-психолога в ОО открывается на количество - </a:t>
            </a:r>
            <a:r>
              <a:rPr lang="ru-RU" sz="2800" b="1" dirty="0" smtClean="0">
                <a:solidFill>
                  <a:srgbClr val="000066"/>
                </a:solidFill>
              </a:rPr>
              <a:t>не менее 500 учащихся.</a:t>
            </a:r>
          </a:p>
          <a:p>
            <a:r>
              <a:rPr lang="ru-RU" sz="2800" dirty="0" smtClean="0">
                <a:solidFill>
                  <a:srgbClr val="000066"/>
                </a:solidFill>
              </a:rPr>
              <a:t>Контингент обслуживания: </a:t>
            </a:r>
          </a:p>
          <a:p>
            <a:pPr>
              <a:buFontTx/>
              <a:buChar char="-"/>
            </a:pPr>
            <a:r>
              <a:rPr lang="ru-RU" sz="2800" dirty="0" smtClean="0">
                <a:solidFill>
                  <a:srgbClr val="000066"/>
                </a:solidFill>
              </a:rPr>
              <a:t>учащиеся ОО </a:t>
            </a:r>
          </a:p>
          <a:p>
            <a:pPr>
              <a:buFontTx/>
              <a:buChar char="-"/>
            </a:pPr>
            <a:r>
              <a:rPr lang="ru-RU" sz="2800" dirty="0" smtClean="0">
                <a:solidFill>
                  <a:srgbClr val="000066"/>
                </a:solidFill>
              </a:rPr>
              <a:t>родители, учащихся ОО </a:t>
            </a:r>
          </a:p>
          <a:p>
            <a:pPr>
              <a:buFontTx/>
              <a:buChar char="-"/>
            </a:pPr>
            <a:r>
              <a:rPr lang="ru-RU" sz="2800" dirty="0" smtClean="0">
                <a:solidFill>
                  <a:srgbClr val="000066"/>
                </a:solidFill>
              </a:rPr>
              <a:t>педагогический персонал ОО</a:t>
            </a:r>
            <a:endParaRPr lang="ru-RU" sz="2900" dirty="0" smtClean="0">
              <a:solidFill>
                <a:srgbClr val="000066"/>
              </a:solidFill>
            </a:endParaRPr>
          </a:p>
          <a:p>
            <a:pPr>
              <a:lnSpc>
                <a:spcPct val="80000"/>
              </a:lnSpc>
            </a:pPr>
            <a:r>
              <a:rPr lang="ru-RU" sz="2800" dirty="0" smtClean="0">
                <a:solidFill>
                  <a:srgbClr val="000066"/>
                </a:solidFill>
              </a:rPr>
              <a:t>Центральным направлением является </a:t>
            </a:r>
            <a:r>
              <a:rPr lang="ru-RU" sz="2800" b="1" dirty="0" smtClean="0">
                <a:solidFill>
                  <a:srgbClr val="000066"/>
                </a:solidFill>
              </a:rPr>
              <a:t>работа с детьми, имеющими психологические трудности в обучении и развитии. </a:t>
            </a:r>
          </a:p>
          <a:p>
            <a:pPr>
              <a:lnSpc>
                <a:spcPct val="80000"/>
              </a:lnSpc>
            </a:pPr>
            <a:r>
              <a:rPr lang="ru-RU" sz="2800" dirty="0" smtClean="0">
                <a:solidFill>
                  <a:srgbClr val="000066"/>
                </a:solidFill>
              </a:rPr>
              <a:t>Деятельность  педагога-психолога организуется на основании </a:t>
            </a:r>
            <a:r>
              <a:rPr lang="ru-RU" sz="2800" b="1" dirty="0" smtClean="0">
                <a:solidFill>
                  <a:srgbClr val="000066"/>
                </a:solidFill>
              </a:rPr>
              <a:t>плана, утвержденного администрацией  школы и по запросу </a:t>
            </a:r>
            <a:r>
              <a:rPr lang="ru-RU" sz="2800" dirty="0" smtClean="0">
                <a:solidFill>
                  <a:srgbClr val="000066"/>
                </a:solidFill>
              </a:rPr>
              <a:t>. </a:t>
            </a:r>
            <a:br>
              <a:rPr lang="ru-RU" sz="2800" dirty="0" smtClean="0">
                <a:solidFill>
                  <a:srgbClr val="000066"/>
                </a:solidFill>
              </a:rPr>
            </a:br>
            <a:endParaRPr lang="ru-RU" sz="2800" dirty="0" smtClean="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8172400" cy="114300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/>
              <a:t>ФГОС ООО. Психолого-педагогические </a:t>
            </a:r>
            <a:r>
              <a:rPr lang="ru-RU" sz="2000" b="1" dirty="0" smtClean="0"/>
              <a:t>условия реализации основной образовательной программы основного общего образования должны </a:t>
            </a:r>
            <a:r>
              <a:rPr lang="ru-RU" sz="2000" b="1" dirty="0" smtClean="0"/>
              <a:t>обеспечивать: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196752"/>
            <a:ext cx="8460432" cy="5293568"/>
          </a:xfrm>
        </p:spPr>
        <p:txBody>
          <a:bodyPr>
            <a:noAutofit/>
          </a:bodyPr>
          <a:lstStyle/>
          <a:p>
            <a:pPr lvl="0"/>
            <a:r>
              <a:rPr lang="ru-RU" sz="1600" dirty="0" smtClean="0">
                <a:solidFill>
                  <a:srgbClr val="002060"/>
                </a:solidFill>
              </a:rPr>
              <a:t>преемственность содержания и форм организации образовательного процесса по отношению к начальной ступени общего образования; </a:t>
            </a:r>
          </a:p>
          <a:p>
            <a:pPr lvl="0"/>
            <a:r>
              <a:rPr lang="ru-RU" sz="1600" dirty="0" smtClean="0">
                <a:solidFill>
                  <a:srgbClr val="002060"/>
                </a:solidFill>
              </a:rPr>
              <a:t>учет специфики возрастного психофизического развития обучающихся, в том числе особенности перехода из младшего школьного возраста в подростковый; </a:t>
            </a:r>
          </a:p>
          <a:p>
            <a:pPr lvl="0"/>
            <a:r>
              <a:rPr lang="ru-RU" sz="1600" dirty="0" smtClean="0">
                <a:solidFill>
                  <a:srgbClr val="002060"/>
                </a:solidFill>
              </a:rPr>
              <a:t>формирование и развитие психолого-педагогической компетентности обучающихся, педагогических и административных работников, родительской общественности; </a:t>
            </a:r>
          </a:p>
          <a:p>
            <a:pPr lvl="0"/>
            <a:r>
              <a:rPr lang="ru-RU" sz="1600" dirty="0" smtClean="0">
                <a:solidFill>
                  <a:srgbClr val="002060"/>
                </a:solidFill>
              </a:rPr>
              <a:t>вариативность направлений психолого-педагогического сопровождения участников образовательного процесса (сохранение и укрепление психологического здоровья обучающихся; формирование ценности здоровья и безопасного образа жизни; развития своей экологической культуры дифференциация и индивидуализация обучения; мониторинг возможностей и способностей обучающихся, выявление и поддержка одаренных детей, детей с ограниченными возможностями здоровья; психолого-педагогическая поддержка участников олимпиадного движения; обеспечение осознанного и ответственного выбора дальнейшей профессиональной сферы деятельности; формирование коммуникативных навыков в разновозрастной среде и среде сверстников; поддержка детских объединений, ученического самоуправления); </a:t>
            </a:r>
          </a:p>
          <a:p>
            <a:pPr lvl="0"/>
            <a:r>
              <a:rPr lang="ru-RU" sz="1600" dirty="0" smtClean="0">
                <a:solidFill>
                  <a:srgbClr val="002060"/>
                </a:solidFill>
              </a:rPr>
              <a:t>диверсификацию уровней психолого-педагогического сопровождения (индивидуальный, групповой, уровень класса, уровень учреждения); </a:t>
            </a:r>
          </a:p>
          <a:p>
            <a:pPr lvl="0"/>
            <a:r>
              <a:rPr lang="ru-RU" sz="1600" dirty="0" smtClean="0">
                <a:solidFill>
                  <a:srgbClr val="002060"/>
                </a:solidFill>
              </a:rPr>
              <a:t>вариативность форм психолого-педагогического сопровождения участников образовательного процесса (профилактика, диагностика, консультирование, коррекционная работа, развивающая работа, просвещение, экспертиза).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Выводы: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196752"/>
            <a:ext cx="7890080" cy="566124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1800" dirty="0" smtClean="0"/>
              <a:t>	</a:t>
            </a:r>
            <a:r>
              <a:rPr lang="ru-RU" sz="2000" dirty="0" smtClean="0">
                <a:solidFill>
                  <a:srgbClr val="002060"/>
                </a:solidFill>
              </a:rPr>
              <a:t>требуют разрешения </a:t>
            </a:r>
            <a:r>
              <a:rPr lang="ru-RU" sz="2000" dirty="0" smtClean="0">
                <a:solidFill>
                  <a:srgbClr val="002060"/>
                </a:solidFill>
              </a:rPr>
              <a:t>вопросы связанные: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rgbClr val="002060"/>
                </a:solidFill>
              </a:rPr>
              <a:t>с </a:t>
            </a:r>
            <a:r>
              <a:rPr lang="ru-RU" sz="2000" dirty="0" smtClean="0">
                <a:solidFill>
                  <a:srgbClr val="002060"/>
                </a:solidFill>
              </a:rPr>
              <a:t>овладением психологами объективно новыми видами деятельности (экспертиза образовательных программ и проектов, разработка индивидуальных образовательных траекторий обучающихся и др.) </a:t>
            </a:r>
            <a:endParaRPr lang="ru-RU" sz="2000" dirty="0" smtClean="0">
              <a:solidFill>
                <a:srgbClr val="002060"/>
              </a:solidFill>
            </a:endParaRPr>
          </a:p>
          <a:p>
            <a:pPr algn="just">
              <a:buFontTx/>
              <a:buChar char="-"/>
            </a:pPr>
            <a:r>
              <a:rPr lang="ru-RU" sz="2000" dirty="0" smtClean="0">
                <a:solidFill>
                  <a:srgbClr val="002060"/>
                </a:solidFill>
              </a:rPr>
              <a:t>с</a:t>
            </a:r>
            <a:r>
              <a:rPr lang="ru-RU" sz="2000" dirty="0" smtClean="0">
                <a:solidFill>
                  <a:srgbClr val="002060"/>
                </a:solidFill>
              </a:rPr>
              <a:t> совершенствованием </a:t>
            </a:r>
            <a:r>
              <a:rPr lang="ru-RU" sz="2000" dirty="0" smtClean="0">
                <a:solidFill>
                  <a:srgbClr val="002060"/>
                </a:solidFill>
              </a:rPr>
              <a:t>нормативно-правовой, научно-методической основы деятельности психологической службы образования (разработка и использование локальных актов; планирование системы комплексного сопровождения участников образовательного процесса, а не отдельных мероприятий и т.п.).</a:t>
            </a:r>
          </a:p>
          <a:p>
            <a:pPr algn="just">
              <a:buNone/>
            </a:pPr>
            <a:endParaRPr lang="ru-RU" sz="2000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	Необходима разработка единой стратегии </a:t>
            </a:r>
            <a:r>
              <a:rPr lang="ru-RU" sz="2000" dirty="0" smtClean="0">
                <a:solidFill>
                  <a:srgbClr val="002060"/>
                </a:solidFill>
              </a:rPr>
              <a:t>сопровождения образования</a:t>
            </a:r>
            <a:endParaRPr lang="ru-RU" sz="2000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	</a:t>
            </a:r>
          </a:p>
          <a:p>
            <a:pPr algn="just"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	Своевременна разработка регионального профессионального стандарта педагога-психолога для ОО и ППМС</a:t>
            </a:r>
          </a:p>
          <a:p>
            <a:endParaRPr lang="ru-RU"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2636912"/>
            <a:ext cx="7406640" cy="1472184"/>
          </a:xfrm>
        </p:spPr>
        <p:txBody>
          <a:bodyPr/>
          <a:lstStyle/>
          <a:p>
            <a:pPr algn="ctr"/>
            <a:r>
              <a:rPr lang="ru-RU" dirty="0" smtClean="0"/>
              <a:t>Благодарю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88640"/>
            <a:ext cx="8172400" cy="59766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	</a:t>
            </a:r>
            <a:r>
              <a:rPr lang="ru-RU" sz="2400" b="1" dirty="0" smtClean="0">
                <a:solidFill>
                  <a:srgbClr val="000066"/>
                </a:solidFill>
              </a:rPr>
              <a:t>Функции педагога-психолога ОО: </a:t>
            </a:r>
          </a:p>
          <a:p>
            <a:r>
              <a:rPr lang="ru-RU" sz="2400" dirty="0" smtClean="0">
                <a:solidFill>
                  <a:srgbClr val="000066"/>
                </a:solidFill>
              </a:rPr>
              <a:t>информационная </a:t>
            </a:r>
          </a:p>
          <a:p>
            <a:r>
              <a:rPr lang="ru-RU" sz="2400" dirty="0" smtClean="0">
                <a:solidFill>
                  <a:srgbClr val="000066"/>
                </a:solidFill>
              </a:rPr>
              <a:t>профилактическая </a:t>
            </a:r>
          </a:p>
          <a:p>
            <a:r>
              <a:rPr lang="ru-RU" sz="2400" dirty="0" smtClean="0">
                <a:solidFill>
                  <a:srgbClr val="000066"/>
                </a:solidFill>
              </a:rPr>
              <a:t>диагностическая</a:t>
            </a:r>
          </a:p>
          <a:p>
            <a:r>
              <a:rPr lang="ru-RU" sz="2400" dirty="0" smtClean="0">
                <a:solidFill>
                  <a:srgbClr val="000066"/>
                </a:solidFill>
              </a:rPr>
              <a:t>просветительская</a:t>
            </a:r>
          </a:p>
          <a:p>
            <a:r>
              <a:rPr lang="ru-RU" sz="2400" dirty="0" smtClean="0">
                <a:solidFill>
                  <a:srgbClr val="000066"/>
                </a:solidFill>
              </a:rPr>
              <a:t>коррекционная</a:t>
            </a:r>
          </a:p>
          <a:p>
            <a:pPr algn="ctr">
              <a:buNone/>
            </a:pPr>
            <a:r>
              <a:rPr lang="ru-RU" sz="2400" b="1" dirty="0" smtClean="0">
                <a:solidFill>
                  <a:srgbClr val="000066"/>
                </a:solidFill>
              </a:rPr>
              <a:t>Направления деятельности педагога-психолога ОО:</a:t>
            </a:r>
            <a:endParaRPr lang="ru-RU" sz="2400" b="1" dirty="0">
              <a:solidFill>
                <a:srgbClr val="000066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304765162"/>
              </p:ext>
            </p:extLst>
          </p:nvPr>
        </p:nvGraphicFramePr>
        <p:xfrm>
          <a:off x="1547664" y="3356992"/>
          <a:ext cx="6573416" cy="3301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Адресные  направления  деятельности педагога-психолога  ОО с учащимися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447800"/>
            <a:ext cx="7962088" cy="48006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Психологическая адаптация учащихся 1-ых, 5-ых, 10-ых классов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Психолого-педагогическое сопровождение образовательного процесса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Психолого-педагогическое сопровождение учащихся «группы риска», одаренных учащихся, учащихся с ОВЗ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Психологическая подготовка учащихся к итоговой аттестации (ОГЭ, ЕГЭ)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Профессиональная ориентация учащихся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Анализ видов профессиональных действий, выполняемых психологами республики, показал :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5410200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2000" dirty="0" smtClean="0">
                <a:solidFill>
                  <a:srgbClr val="002060"/>
                </a:solidFill>
              </a:rPr>
              <a:t>среди профессиональных действий, осуществляемых </a:t>
            </a:r>
            <a:r>
              <a:rPr lang="ru-RU" sz="2000" b="1" dirty="0" smtClean="0">
                <a:solidFill>
                  <a:srgbClr val="002060"/>
                </a:solidFill>
              </a:rPr>
              <a:t>ежедневно, на первом месте − заполнение документации и написание отчетов (55%), а  также консультирование учащихся (35%);</a:t>
            </a:r>
          </a:p>
          <a:p>
            <a:pPr lvl="0"/>
            <a:r>
              <a:rPr lang="ru-RU" sz="2000" dirty="0" smtClean="0">
                <a:solidFill>
                  <a:srgbClr val="002060"/>
                </a:solidFill>
              </a:rPr>
              <a:t>среди действий, осуществляемых </a:t>
            </a:r>
            <a:r>
              <a:rPr lang="ru-RU" sz="2000" b="1" dirty="0" smtClean="0">
                <a:solidFill>
                  <a:srgbClr val="002060"/>
                </a:solidFill>
              </a:rPr>
              <a:t>несколько раз в неделю, лидируют консультирование родителей и педагогов (49%), индивидуальная коррекционно-развивающая работа (48%), консультирование учащихся (47%), а также психодиагностика учащихся (30%);</a:t>
            </a:r>
          </a:p>
          <a:p>
            <a:pPr lvl="0"/>
            <a:r>
              <a:rPr lang="ru-RU" sz="2000" dirty="0" smtClean="0">
                <a:solidFill>
                  <a:srgbClr val="002060"/>
                </a:solidFill>
              </a:rPr>
              <a:t>из действий, реализуемых </a:t>
            </a:r>
            <a:r>
              <a:rPr lang="ru-RU" sz="2000" b="1" dirty="0" smtClean="0">
                <a:solidFill>
                  <a:srgbClr val="002060"/>
                </a:solidFill>
              </a:rPr>
              <a:t>ежемесячно, ведущее место занимают психологическое просвещение (36%, участие в работе </a:t>
            </a:r>
            <a:r>
              <a:rPr lang="ru-RU" sz="2000" b="1" dirty="0" err="1" smtClean="0">
                <a:solidFill>
                  <a:srgbClr val="002060"/>
                </a:solidFill>
              </a:rPr>
              <a:t>метод.объединения</a:t>
            </a:r>
            <a:r>
              <a:rPr lang="ru-RU" sz="2000" b="1" dirty="0" smtClean="0">
                <a:solidFill>
                  <a:srgbClr val="002060"/>
                </a:solidFill>
              </a:rPr>
              <a:t> (29%), психологический мониторинг (27%), участие во </a:t>
            </a:r>
            <a:r>
              <a:rPr lang="ru-RU" sz="2000" b="1" dirty="0" err="1" smtClean="0">
                <a:solidFill>
                  <a:srgbClr val="002060"/>
                </a:solidFill>
              </a:rPr>
              <a:t>внеучебных</a:t>
            </a:r>
            <a:r>
              <a:rPr lang="ru-RU" sz="2000" b="1" dirty="0" smtClean="0">
                <a:solidFill>
                  <a:srgbClr val="002060"/>
                </a:solidFill>
              </a:rPr>
              <a:t> мероприятиях (27%);</a:t>
            </a:r>
          </a:p>
          <a:p>
            <a:pPr lvl="0"/>
            <a:r>
              <a:rPr lang="ru-RU" sz="2000" dirty="0" smtClean="0">
                <a:solidFill>
                  <a:srgbClr val="002060"/>
                </a:solidFill>
              </a:rPr>
              <a:t>среди профессиональных действий, </a:t>
            </a:r>
            <a:r>
              <a:rPr lang="ru-RU" sz="2000" b="1" dirty="0" smtClean="0">
                <a:solidFill>
                  <a:srgbClr val="002060"/>
                </a:solidFill>
              </a:rPr>
              <a:t>осуществляемых несколько раз в год, большую долю имеют участие в педсоветах (62%), </a:t>
            </a:r>
            <a:r>
              <a:rPr lang="ru-RU" sz="2000" dirty="0" smtClean="0">
                <a:solidFill>
                  <a:srgbClr val="002060"/>
                </a:solidFill>
              </a:rPr>
              <a:t>участие в школьном консилиуме (37%), психологическое проектирование индивидуальных образовательных траекторий обучающихся (36%).</a:t>
            </a:r>
          </a:p>
          <a:p>
            <a:endParaRPr lang="ru-RU" sz="1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1872" y="0"/>
            <a:ext cx="8322128" cy="562074"/>
          </a:xfrm>
        </p:spPr>
        <p:txBody>
          <a:bodyPr>
            <a:normAutofit/>
          </a:bodyPr>
          <a:lstStyle/>
          <a:p>
            <a:pPr algn="r"/>
            <a:r>
              <a:rPr lang="ru-RU" sz="2700" b="1" dirty="0" smtClean="0"/>
              <a:t>Психологические проблемы, решаемые психологом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548680"/>
            <a:ext cx="7632848" cy="5805264"/>
          </a:xfrm>
        </p:spPr>
        <p:txBody>
          <a:bodyPr>
            <a:noAutofit/>
          </a:bodyPr>
          <a:lstStyle/>
          <a:p>
            <a:pPr lvl="0"/>
            <a:r>
              <a:rPr lang="ru-RU" sz="2200" dirty="0" smtClean="0">
                <a:solidFill>
                  <a:srgbClr val="002060"/>
                </a:solidFill>
              </a:rPr>
              <a:t>наиболее часто (ежедневно, еженедельно, ежемесячно) психологи работают со школьной неуспеваемостью учеников, конфликтами учащихся со сверстниками, недисциплинированностью на уроке, низким темпом учебной деятельности, страхами и неуверенностью учеников при сдаче ЕГЭ, ГИА; проблемой снижения учебной мотивации, нарушениями семейных отношений</a:t>
            </a:r>
          </a:p>
          <a:p>
            <a:pPr lvl="0">
              <a:buNone/>
            </a:pPr>
            <a:endParaRPr lang="ru-RU" sz="2200" dirty="0" smtClean="0">
              <a:solidFill>
                <a:srgbClr val="002060"/>
              </a:solidFill>
            </a:endParaRPr>
          </a:p>
          <a:p>
            <a:pPr lvl="0"/>
            <a:r>
              <a:rPr lang="ru-RU" sz="2200" dirty="0" smtClean="0">
                <a:solidFill>
                  <a:srgbClr val="002060"/>
                </a:solidFill>
              </a:rPr>
              <a:t>гораздо реже (несколько раз в год) психологам приходится решать проблемы асоциального поведения учеников, употребления ПАВ, конфликтов с учителями, проблемы одаренных детей, проблемы личностного и профессионального выбора учеников, адаптация ребенка-мигранта, а также такие сложные проблемы, как суицидальное поведение, включенность ученика в асоциальную группу, проблема насилия в детском коллективе</a:t>
            </a:r>
          </a:p>
          <a:p>
            <a:pPr lvl="0"/>
            <a:endParaRPr lang="ru-RU" sz="22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200" dirty="0" smtClean="0">
                <a:solidFill>
                  <a:srgbClr val="002060"/>
                </a:solidFill>
              </a:rPr>
              <a:t> </a:t>
            </a:r>
            <a:endParaRPr lang="ru-RU" sz="2200" dirty="0">
              <a:solidFill>
                <a:srgbClr val="00206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95536" y="548680"/>
            <a:ext cx="576064" cy="6309320"/>
          </a:xfrm>
          <a:prstGeom prst="rect">
            <a:avLst/>
          </a:prstGeom>
        </p:spPr>
        <p:txBody>
          <a:bodyPr vert="vert270" anchor="ctr">
            <a:normAutofit lnSpcReduction="1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Мониторинговые   исследования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b="1" dirty="0" smtClean="0"/>
              <a:t>Приоритетные направления развития психологической службы по данным мониторинга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447800"/>
            <a:ext cx="8106104" cy="5221560"/>
          </a:xfrm>
        </p:spPr>
        <p:txBody>
          <a:bodyPr>
            <a:normAutofit fontScale="85000" lnSpcReduction="20000"/>
          </a:bodyPr>
          <a:lstStyle/>
          <a:p>
            <a:pPr lvl="0"/>
            <a:endParaRPr lang="ru-RU" sz="2000" dirty="0" smtClean="0"/>
          </a:p>
          <a:p>
            <a:pPr lvl="0"/>
            <a:r>
              <a:rPr lang="ru-RU" sz="2600" dirty="0" smtClean="0">
                <a:solidFill>
                  <a:srgbClr val="002060"/>
                </a:solidFill>
              </a:rPr>
              <a:t>первое место занимают психологическое сопровождение учебного процесса (12%), психологическая адаптация детей на разных этапах образования (12%), психологическая подготовка к сдаче ЕГЭ и ГИА 10%); </a:t>
            </a:r>
          </a:p>
          <a:p>
            <a:pPr lvl="0"/>
            <a:r>
              <a:rPr lang="ru-RU" sz="2600" dirty="0" smtClean="0">
                <a:solidFill>
                  <a:srgbClr val="002060"/>
                </a:solidFill>
              </a:rPr>
              <a:t>на втором месте – профилактика зависимостей (9%), социально-психологический мониторинг (8%), профилактика безнадзорности и правонарушений (8%); </a:t>
            </a:r>
          </a:p>
          <a:p>
            <a:r>
              <a:rPr lang="ru-RU" sz="2600" dirty="0" smtClean="0">
                <a:solidFill>
                  <a:srgbClr val="002060"/>
                </a:solidFill>
              </a:rPr>
              <a:t>на третьем месте − психологическое сопровождение профильного и </a:t>
            </a:r>
            <a:r>
              <a:rPr lang="ru-RU" sz="2600" dirty="0" err="1" smtClean="0">
                <a:solidFill>
                  <a:srgbClr val="002060"/>
                </a:solidFill>
              </a:rPr>
              <a:t>предпрофильного</a:t>
            </a:r>
            <a:r>
              <a:rPr lang="ru-RU" sz="2600" dirty="0" smtClean="0">
                <a:solidFill>
                  <a:srgbClr val="002060"/>
                </a:solidFill>
              </a:rPr>
              <a:t> обучения, профориентации (7%), профилактика «эмоционального выгорания» педагогов</a:t>
            </a:r>
          </a:p>
          <a:p>
            <a:r>
              <a:rPr lang="ru-RU" sz="2600" dirty="0" smtClean="0">
                <a:solidFill>
                  <a:srgbClr val="C00000"/>
                </a:solidFill>
              </a:rPr>
              <a:t>Практически без внимания осталось такое направление, как психологическая экспертиза образовательных программ и учебных материалов (1%), которое также является приоритетным для современной службы практической психологии образования в свете реализации федеральных государственных образовательных стандартов образования </a:t>
            </a:r>
            <a:endParaRPr lang="ru-RU" sz="2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Анализ видов профессиональных действий, выполняемых психологами республики, показал :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«-»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в течение года более половины опрошенных психологов (54%) вообще не участвуют в психологической экспертизе образовательных программ и проектов;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30% не работают в образовательных проектах;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27% не планируют и не проводят научные исследования, не публикуются; 1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9% не принимают участия в психологическом проектировании индивидуальных образовательных траекторий обучающихся. </a:t>
            </a:r>
          </a:p>
          <a:p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Документация  педагога-психолога ОО</a:t>
            </a:r>
            <a:endParaRPr lang="ru-RU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rgbClr val="002060"/>
                </a:solidFill>
              </a:rPr>
              <a:t>план работы (на учебный год);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график работы;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журнал учета видов работы;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аналитический отчет о проделанной работе (за учебный год);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 статистическая справка за отчетный период, установленный в образовательном учреждении.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	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Кроме общих форм документации, которые являются открытыми для различных представителей контролирующих инстанций, </a:t>
            </a:r>
            <a:r>
              <a:rPr lang="ru-RU" b="1" dirty="0" smtClean="0">
                <a:solidFill>
                  <a:srgbClr val="002060"/>
                </a:solidFill>
              </a:rPr>
              <a:t>у каждого психолога имеются формы документации для служебного пользования в виде протоколов, заключений, сводных таблиц по скринингу и пр. 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185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1796</TotalTime>
  <Words>1201</Words>
  <Application>Microsoft Office PowerPoint</Application>
  <PresentationFormat>Экран (4:3)</PresentationFormat>
  <Paragraphs>139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Солнцестояние</vt:lpstr>
      <vt:lpstr>Служба практической психологии  в общеобразовательной организации: функции, направления, формы, модели деятельности</vt:lpstr>
      <vt:lpstr>Педагог-психолог общеобразовательной организации</vt:lpstr>
      <vt:lpstr>Слайд 3</vt:lpstr>
      <vt:lpstr>Адресные  направления  деятельности педагога-психолога  ОО с учащимися</vt:lpstr>
      <vt:lpstr>Анализ видов профессиональных действий, выполняемых психологами республики, показал : </vt:lpstr>
      <vt:lpstr>Психологические проблемы, решаемые психологом</vt:lpstr>
      <vt:lpstr>Приоритетные направления развития психологической службы по данным мониторинга</vt:lpstr>
      <vt:lpstr>Анализ видов профессиональных действий, выполняемых психологами республики, показал : </vt:lpstr>
      <vt:lpstr>Документация  педагога-психолога ОО</vt:lpstr>
      <vt:lpstr>В настоящее время насчитывается пять основных моделей работы педагога-психолога в ОО</vt:lpstr>
      <vt:lpstr>Слайд 11</vt:lpstr>
      <vt:lpstr>Слайд 12</vt:lpstr>
      <vt:lpstr>Слайд 13</vt:lpstr>
      <vt:lpstr>Слайд 14</vt:lpstr>
      <vt:lpstr>Слайд 15</vt:lpstr>
      <vt:lpstr>Оценка эффективности деятельности педагога-психолога ОО </vt:lpstr>
      <vt:lpstr>Оценка эффективности деятельности педагога-психолога ОО </vt:lpstr>
      <vt:lpstr>МЕСТО ШКОЛЬНОГО ПСИХОЛОГА  В СИСТЕМЕ ВЗАИМОДЕЙСТВИЯ «ШКОЛА-ПМСС-ЦЕНТР» </vt:lpstr>
      <vt:lpstr>Слайд 19</vt:lpstr>
      <vt:lpstr>ФГОС ООО. Психолого-педагогические условия реализации основной образовательной программы основного общего образования должны обеспечивать:</vt:lpstr>
      <vt:lpstr>Выводы: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Вера</dc:creator>
  <cp:lastModifiedBy>Вера</cp:lastModifiedBy>
  <cp:revision>280</cp:revision>
  <dcterms:created xsi:type="dcterms:W3CDTF">2015-04-04T14:21:28Z</dcterms:created>
  <dcterms:modified xsi:type="dcterms:W3CDTF">2016-03-26T19:36:42Z</dcterms:modified>
</cp:coreProperties>
</file>